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7" r:id="rId3"/>
    <p:sldId id="258" r:id="rId4"/>
    <p:sldId id="259" r:id="rId5"/>
    <p:sldId id="266" r:id="rId6"/>
    <p:sldId id="262" r:id="rId7"/>
    <p:sldId id="261" r:id="rId8"/>
    <p:sldId id="260" r:id="rId9"/>
    <p:sldId id="263" r:id="rId10"/>
    <p:sldId id="265" r:id="rId11"/>
    <p:sldId id="264" r:id="rId1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09"/>
    <p:restoredTop sz="92832"/>
  </p:normalViewPr>
  <p:slideViewPr>
    <p:cSldViewPr snapToGrid="0" snapToObjects="1">
      <p:cViewPr>
        <p:scale>
          <a:sx n="85" d="100"/>
          <a:sy n="85" d="100"/>
        </p:scale>
        <p:origin x="-416" y="3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E77D7-20AE-604E-A2FA-2C47FE4867F2}" type="datetimeFigureOut">
              <a:rPr kumimoji="1" lang="zh-TW" altLang="en-US" smtClean="0"/>
              <a:t>2018/9/13</a:t>
            </a:fld>
            <a:endParaRPr kumimoji="1"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92ACD4-B30D-1342-A972-B6DC0F3EBEAD}" type="slidenum">
              <a:rPr kumimoji="1" lang="zh-TW" altLang="en-US" smtClean="0"/>
              <a:t>‹#›</a:t>
            </a:fld>
            <a:endParaRPr kumimoji="1" lang="zh-TW" altLang="en-US"/>
          </a:p>
        </p:txBody>
      </p:sp>
    </p:spTree>
    <p:extLst>
      <p:ext uri="{BB962C8B-B14F-4D97-AF65-F5344CB8AC3E}">
        <p14:creationId xmlns:p14="http://schemas.microsoft.com/office/powerpoint/2010/main" val="799643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TW" altLang="en-US" dirty="0"/>
          </a:p>
        </p:txBody>
      </p:sp>
      <p:sp>
        <p:nvSpPr>
          <p:cNvPr id="4" name="Slide Number Placeholder 3"/>
          <p:cNvSpPr>
            <a:spLocks noGrp="1"/>
          </p:cNvSpPr>
          <p:nvPr>
            <p:ph type="sldNum" sz="quarter" idx="10"/>
          </p:nvPr>
        </p:nvSpPr>
        <p:spPr/>
        <p:txBody>
          <a:bodyPr/>
          <a:lstStyle/>
          <a:p>
            <a:fld id="{F092ACD4-B30D-1342-A972-B6DC0F3EBEAD}" type="slidenum">
              <a:rPr kumimoji="1" lang="zh-TW" altLang="en-US" smtClean="0"/>
              <a:t>1</a:t>
            </a:fld>
            <a:endParaRPr kumimoji="1" lang="zh-TW" altLang="en-US"/>
          </a:p>
        </p:txBody>
      </p:sp>
    </p:spTree>
    <p:extLst>
      <p:ext uri="{BB962C8B-B14F-4D97-AF65-F5344CB8AC3E}">
        <p14:creationId xmlns:p14="http://schemas.microsoft.com/office/powerpoint/2010/main" val="655255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TW" altLang="en-US" dirty="0"/>
          </a:p>
        </p:txBody>
      </p:sp>
      <p:sp>
        <p:nvSpPr>
          <p:cNvPr id="4" name="Slide Number Placeholder 3"/>
          <p:cNvSpPr>
            <a:spLocks noGrp="1"/>
          </p:cNvSpPr>
          <p:nvPr>
            <p:ph type="sldNum" sz="quarter" idx="10"/>
          </p:nvPr>
        </p:nvSpPr>
        <p:spPr/>
        <p:txBody>
          <a:bodyPr/>
          <a:lstStyle/>
          <a:p>
            <a:fld id="{F092ACD4-B30D-1342-A972-B6DC0F3EBEAD}" type="slidenum">
              <a:rPr kumimoji="1" lang="zh-TW" altLang="en-US" smtClean="0"/>
              <a:t>2</a:t>
            </a:fld>
            <a:endParaRPr kumimoji="1" lang="zh-TW" altLang="en-US"/>
          </a:p>
        </p:txBody>
      </p:sp>
    </p:spTree>
    <p:extLst>
      <p:ext uri="{BB962C8B-B14F-4D97-AF65-F5344CB8AC3E}">
        <p14:creationId xmlns:p14="http://schemas.microsoft.com/office/powerpoint/2010/main" val="197108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kumimoji="1" lang="en-US" altLang="zh-TW" smtClean="0"/>
              <a:t>Click to edit Master title style</a:t>
            </a:r>
            <a:endParaRPr kumimoji="1" lang="zh-TW"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TW" smtClean="0"/>
              <a:t>Click to edit Master subtitle style</a:t>
            </a:r>
            <a:endParaRPr kumimoji="1" lang="zh-TW" altLang="en-US"/>
          </a:p>
        </p:txBody>
      </p:sp>
      <p:sp>
        <p:nvSpPr>
          <p:cNvPr id="4" name="Date Placeholder 3"/>
          <p:cNvSpPr>
            <a:spLocks noGrp="1"/>
          </p:cNvSpPr>
          <p:nvPr>
            <p:ph type="dt" sz="half" idx="10"/>
          </p:nvPr>
        </p:nvSpPr>
        <p:spPr/>
        <p:txBody>
          <a:bodyPr/>
          <a:lstStyle/>
          <a:p>
            <a:fld id="{2B3F3656-E9D3-2242-AD89-A3867E7FC5C0}" type="datetimeFigureOut">
              <a:rPr kumimoji="1" lang="zh-TW" altLang="en-US" smtClean="0"/>
              <a:t>2018/9/13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1094806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TW" smtClean="0"/>
              <a:t>Click to edit Master title style</a:t>
            </a:r>
            <a:endParaRPr kumimoji="1" lang="zh-TW" altLang="en-US"/>
          </a:p>
        </p:txBody>
      </p:sp>
      <p:sp>
        <p:nvSpPr>
          <p:cNvPr id="3" name="Vertical Text Placeholder 2"/>
          <p:cNvSpPr>
            <a:spLocks noGrp="1"/>
          </p:cNvSpPr>
          <p:nvPr>
            <p:ph type="body" orient="vert" idx="1"/>
          </p:nvPr>
        </p:nvSpPr>
        <p:spPr/>
        <p:txBody>
          <a:bodyPr vert="eaVert"/>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Date Placeholder 3"/>
          <p:cNvSpPr>
            <a:spLocks noGrp="1"/>
          </p:cNvSpPr>
          <p:nvPr>
            <p:ph type="dt" sz="half" idx="10"/>
          </p:nvPr>
        </p:nvSpPr>
        <p:spPr/>
        <p:txBody>
          <a:bodyPr/>
          <a:lstStyle/>
          <a:p>
            <a:fld id="{2B3F3656-E9D3-2242-AD89-A3867E7FC5C0}" type="datetimeFigureOut">
              <a:rPr kumimoji="1" lang="zh-TW" altLang="en-US" smtClean="0"/>
              <a:t>2018/9/13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53761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kumimoji="1" lang="en-US" altLang="zh-TW" smtClean="0"/>
              <a:t>Click to edit Master title style</a:t>
            </a:r>
            <a:endParaRPr kumimoji="1" lang="zh-TW"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Date Placeholder 3"/>
          <p:cNvSpPr>
            <a:spLocks noGrp="1"/>
          </p:cNvSpPr>
          <p:nvPr>
            <p:ph type="dt" sz="half" idx="10"/>
          </p:nvPr>
        </p:nvSpPr>
        <p:spPr/>
        <p:txBody>
          <a:bodyPr/>
          <a:lstStyle/>
          <a:p>
            <a:fld id="{2B3F3656-E9D3-2242-AD89-A3867E7FC5C0}" type="datetimeFigureOut">
              <a:rPr kumimoji="1" lang="zh-TW" altLang="en-US" smtClean="0"/>
              <a:t>2018/9/13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162297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TW" smtClean="0"/>
              <a:t>Click to edit Master title style</a:t>
            </a:r>
            <a:endParaRPr kumimoji="1" lang="zh-TW" altLang="en-US"/>
          </a:p>
        </p:txBody>
      </p:sp>
      <p:sp>
        <p:nvSpPr>
          <p:cNvPr id="3" name="Content Placeholder 2"/>
          <p:cNvSpPr>
            <a:spLocks noGrp="1"/>
          </p:cNvSpPr>
          <p:nvPr>
            <p:ph idx="1"/>
          </p:nvPr>
        </p:nvSpPr>
        <p:spPr/>
        <p:txBody>
          <a:body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Date Placeholder 3"/>
          <p:cNvSpPr>
            <a:spLocks noGrp="1"/>
          </p:cNvSpPr>
          <p:nvPr>
            <p:ph type="dt" sz="half" idx="10"/>
          </p:nvPr>
        </p:nvSpPr>
        <p:spPr/>
        <p:txBody>
          <a:bodyPr/>
          <a:lstStyle/>
          <a:p>
            <a:fld id="{2B3F3656-E9D3-2242-AD89-A3867E7FC5C0}" type="datetimeFigureOut">
              <a:rPr kumimoji="1" lang="zh-TW" altLang="en-US" smtClean="0"/>
              <a:t>2018/9/13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766067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kumimoji="1" lang="en-US" altLang="zh-TW" smtClean="0"/>
              <a:t>Click to edit Master title style</a:t>
            </a:r>
            <a:endParaRPr kumimoji="1" lang="zh-TW"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TW" smtClean="0"/>
              <a:t>Click to edit Master text styles</a:t>
            </a:r>
          </a:p>
        </p:txBody>
      </p:sp>
      <p:sp>
        <p:nvSpPr>
          <p:cNvPr id="4" name="Date Placeholder 3"/>
          <p:cNvSpPr>
            <a:spLocks noGrp="1"/>
          </p:cNvSpPr>
          <p:nvPr>
            <p:ph type="dt" sz="half" idx="10"/>
          </p:nvPr>
        </p:nvSpPr>
        <p:spPr/>
        <p:txBody>
          <a:bodyPr/>
          <a:lstStyle/>
          <a:p>
            <a:fld id="{2B3F3656-E9D3-2242-AD89-A3867E7FC5C0}" type="datetimeFigureOut">
              <a:rPr kumimoji="1" lang="zh-TW" altLang="en-US" smtClean="0"/>
              <a:t>2018/9/13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112585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TW" smtClean="0"/>
              <a:t>Click to edit Master title style</a:t>
            </a:r>
            <a:endParaRPr kumimoji="1" lang="zh-TW" altLang="en-US"/>
          </a:p>
        </p:txBody>
      </p:sp>
      <p:sp>
        <p:nvSpPr>
          <p:cNvPr id="3" name="Content Placeholder 2"/>
          <p:cNvSpPr>
            <a:spLocks noGrp="1"/>
          </p:cNvSpPr>
          <p:nvPr>
            <p:ph sz="half" idx="1"/>
          </p:nvPr>
        </p:nvSpPr>
        <p:spPr>
          <a:xfrm>
            <a:off x="838200" y="1825625"/>
            <a:ext cx="5181600" cy="4351338"/>
          </a:xfrm>
        </p:spPr>
        <p:txBody>
          <a:body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Content Placeholder 3"/>
          <p:cNvSpPr>
            <a:spLocks noGrp="1"/>
          </p:cNvSpPr>
          <p:nvPr>
            <p:ph sz="half" idx="2"/>
          </p:nvPr>
        </p:nvSpPr>
        <p:spPr>
          <a:xfrm>
            <a:off x="6172200" y="1825625"/>
            <a:ext cx="5181600" cy="4351338"/>
          </a:xfrm>
        </p:spPr>
        <p:txBody>
          <a:body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5" name="Date Placeholder 4"/>
          <p:cNvSpPr>
            <a:spLocks noGrp="1"/>
          </p:cNvSpPr>
          <p:nvPr>
            <p:ph type="dt" sz="half" idx="10"/>
          </p:nvPr>
        </p:nvSpPr>
        <p:spPr/>
        <p:txBody>
          <a:bodyPr/>
          <a:lstStyle/>
          <a:p>
            <a:fld id="{2B3F3656-E9D3-2242-AD89-A3867E7FC5C0}" type="datetimeFigureOut">
              <a:rPr kumimoji="1" lang="zh-TW" altLang="en-US" smtClean="0"/>
              <a:t>2018/9/13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80645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kumimoji="1" lang="en-US" altLang="zh-TW" smtClean="0"/>
              <a:t>Click to edit Master title style</a:t>
            </a:r>
            <a:endParaRPr kumimoji="1" lang="zh-TW"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TW"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TW"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7" name="Date Placeholder 6"/>
          <p:cNvSpPr>
            <a:spLocks noGrp="1"/>
          </p:cNvSpPr>
          <p:nvPr>
            <p:ph type="dt" sz="half" idx="10"/>
          </p:nvPr>
        </p:nvSpPr>
        <p:spPr/>
        <p:txBody>
          <a:bodyPr/>
          <a:lstStyle/>
          <a:p>
            <a:fld id="{2B3F3656-E9D3-2242-AD89-A3867E7FC5C0}" type="datetimeFigureOut">
              <a:rPr kumimoji="1" lang="zh-TW" altLang="en-US" smtClean="0"/>
              <a:t>2018/9/13</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130802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TW" smtClean="0"/>
              <a:t>Click to edit Master title style</a:t>
            </a:r>
            <a:endParaRPr kumimoji="1" lang="zh-TW" altLang="en-US"/>
          </a:p>
        </p:txBody>
      </p:sp>
      <p:sp>
        <p:nvSpPr>
          <p:cNvPr id="3" name="Date Placeholder 2"/>
          <p:cNvSpPr>
            <a:spLocks noGrp="1"/>
          </p:cNvSpPr>
          <p:nvPr>
            <p:ph type="dt" sz="half" idx="10"/>
          </p:nvPr>
        </p:nvSpPr>
        <p:spPr/>
        <p:txBody>
          <a:bodyPr/>
          <a:lstStyle/>
          <a:p>
            <a:fld id="{2B3F3656-E9D3-2242-AD89-A3867E7FC5C0}" type="datetimeFigureOut">
              <a:rPr kumimoji="1" lang="zh-TW" altLang="en-US" smtClean="0"/>
              <a:t>2018/9/13</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15315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3F3656-E9D3-2242-AD89-A3867E7FC5C0}" type="datetimeFigureOut">
              <a:rPr kumimoji="1" lang="zh-TW" altLang="en-US" smtClean="0"/>
              <a:t>2018/9/13</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140324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kumimoji="1" lang="en-US" altLang="zh-TW" smtClean="0"/>
              <a:t>Click to edit Master title style</a:t>
            </a:r>
            <a:endParaRPr kumimoji="1" lang="zh-TW"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TW" smtClean="0"/>
              <a:t>Click to edit Master text styles</a:t>
            </a:r>
          </a:p>
        </p:txBody>
      </p:sp>
      <p:sp>
        <p:nvSpPr>
          <p:cNvPr id="5" name="Date Placeholder 4"/>
          <p:cNvSpPr>
            <a:spLocks noGrp="1"/>
          </p:cNvSpPr>
          <p:nvPr>
            <p:ph type="dt" sz="half" idx="10"/>
          </p:nvPr>
        </p:nvSpPr>
        <p:spPr/>
        <p:txBody>
          <a:bodyPr/>
          <a:lstStyle/>
          <a:p>
            <a:fld id="{2B3F3656-E9D3-2242-AD89-A3867E7FC5C0}" type="datetimeFigureOut">
              <a:rPr kumimoji="1" lang="zh-TW" altLang="en-US" smtClean="0"/>
              <a:t>2018/9/13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71582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kumimoji="1" lang="en-US" altLang="zh-TW" smtClean="0"/>
              <a:t>Click to edit Master title style</a:t>
            </a:r>
            <a:endParaRPr kumimoji="1" lang="zh-TW"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TW" smtClean="0"/>
              <a:t>Click to edit Master text styles</a:t>
            </a:r>
          </a:p>
        </p:txBody>
      </p:sp>
      <p:sp>
        <p:nvSpPr>
          <p:cNvPr id="5" name="Date Placeholder 4"/>
          <p:cNvSpPr>
            <a:spLocks noGrp="1"/>
          </p:cNvSpPr>
          <p:nvPr>
            <p:ph type="dt" sz="half" idx="10"/>
          </p:nvPr>
        </p:nvSpPr>
        <p:spPr/>
        <p:txBody>
          <a:bodyPr/>
          <a:lstStyle/>
          <a:p>
            <a:fld id="{2B3F3656-E9D3-2242-AD89-A3867E7FC5C0}" type="datetimeFigureOut">
              <a:rPr kumimoji="1" lang="zh-TW" altLang="en-US" smtClean="0"/>
              <a:t>2018/9/13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6733677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zh-TW" smtClean="0"/>
              <a:t>Click to edit Master title style</a:t>
            </a:r>
            <a:endParaRPr kumimoji="1" lang="zh-TW"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F3656-E9D3-2242-AD89-A3867E7FC5C0}" type="datetimeFigureOut">
              <a:rPr kumimoji="1" lang="zh-TW" altLang="en-US" smtClean="0"/>
              <a:t>2018/9/13</a:t>
            </a:fld>
            <a:endParaRPr kumimoji="1"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45B7C-1311-9E41-A40E-C4FC18FD56D9}" type="slidenum">
              <a:rPr kumimoji="1" lang="zh-TW" altLang="en-US" smtClean="0"/>
              <a:t>‹#›</a:t>
            </a:fld>
            <a:endParaRPr kumimoji="1" lang="zh-TW" altLang="en-US"/>
          </a:p>
        </p:txBody>
      </p:sp>
    </p:spTree>
    <p:extLst>
      <p:ext uri="{BB962C8B-B14F-4D97-AF65-F5344CB8AC3E}">
        <p14:creationId xmlns:p14="http://schemas.microsoft.com/office/powerpoint/2010/main" val="222773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1" Type="http://schemas.openxmlformats.org/officeDocument/2006/relationships/image" Target="../media/image1.jpg"/><Relationship Id="rId12" Type="http://schemas.openxmlformats.org/officeDocument/2006/relationships/image" Target="../media/image2.jpg"/><Relationship Id="rId13" Type="http://schemas.openxmlformats.org/officeDocument/2006/relationships/image" Target="../media/image3.JPG"/><Relationship Id="rId14" Type="http://schemas.openxmlformats.org/officeDocument/2006/relationships/image" Target="../media/image4.jpg"/><Relationship Id="rId15" Type="http://schemas.openxmlformats.org/officeDocument/2006/relationships/image" Target="../media/image5.JPG"/><Relationship Id="rId16" Type="http://schemas.openxmlformats.org/officeDocument/2006/relationships/image" Target="../media/image6.JPG"/><Relationship Id="rId17" Type="http://schemas.openxmlformats.org/officeDocument/2006/relationships/image" Target="../media/image7.jpeg"/><Relationship Id="rId18" Type="http://schemas.openxmlformats.org/officeDocument/2006/relationships/image" Target="../media/image8.jpg"/><Relationship Id="rId19"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kedin.com/in/michelle-wang-80138b170/" TargetMode="External"/><Relationship Id="rId4" Type="http://schemas.openxmlformats.org/officeDocument/2006/relationships/hyperlink" Target="https://www.linkedin.com/in/phil-scotti-0579ab2a/" TargetMode="External"/><Relationship Id="rId5" Type="http://schemas.openxmlformats.org/officeDocument/2006/relationships/hyperlink" Target="https://www.linkedin.com/in/simonesansavini/" TargetMode="External"/><Relationship Id="rId6" Type="http://schemas.openxmlformats.org/officeDocument/2006/relationships/hyperlink" Target="https://www.linkedin.com/in/wadi-rahim-28a589a9/" TargetMode="External"/><Relationship Id="rId7" Type="http://schemas.openxmlformats.org/officeDocument/2006/relationships/hyperlink" Target="https://www.linkedin.com/in/matteo-stefanini-2340318b/3" TargetMode="External"/><Relationship Id="rId8" Type="http://schemas.openxmlformats.org/officeDocument/2006/relationships/hyperlink" Target="https://www.linkedin.com/in/aeron-chang-65b48b38/" TargetMode="External"/><Relationship Id="rId9" Type="http://schemas.openxmlformats.org/officeDocument/2006/relationships/hyperlink" Target="https://www.linkedin.com/in/jackiewu07/" TargetMode="External"/><Relationship Id="rId10" Type="http://schemas.openxmlformats.org/officeDocument/2006/relationships/hyperlink" Target="https://www.linkedin.com/in/sophia-chang-52812815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kumimoji="1" lang="en-US" altLang="zh-TW" dirty="0" smtClean="0">
                <a:latin typeface="微軟正黑體" panose="020B0604030504040204" pitchFamily="34" charset="-120"/>
                <a:ea typeface="微軟正黑體" panose="020B0604030504040204" pitchFamily="34" charset="-120"/>
              </a:rPr>
              <a:t>AMOS TEAM MEMBER</a:t>
            </a:r>
            <a:endParaRPr kumimoji="1"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692079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41076" y="1177159"/>
            <a:ext cx="3845668" cy="523220"/>
          </a:xfrm>
          <a:prstGeom prst="rect">
            <a:avLst/>
          </a:prstGeom>
        </p:spPr>
        <p:txBody>
          <a:bodyPr wrap="none">
            <a:spAutoFit/>
          </a:bodyPr>
          <a:lstStyle/>
          <a:p>
            <a:r>
              <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rPr>
              <a:t>吳橞</a:t>
            </a:r>
            <a:r>
              <a:rPr lang="zh-TW" altLang="en-US" sz="2800"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潣</a:t>
            </a:r>
            <a:r>
              <a:rPr lang="en-US" altLang="zh-TW" sz="2800" spc="600" dirty="0">
                <a:solidFill>
                  <a:schemeClr val="tx1">
                    <a:lumMod val="75000"/>
                    <a:lumOff val="25000"/>
                  </a:schemeClr>
                </a:solidFill>
                <a:latin typeface="微軟正黑體" panose="020B0604030504040204" pitchFamily="34" charset="-120"/>
                <a:ea typeface="微軟正黑體" panose="020B0604030504040204" pitchFamily="34" charset="-120"/>
              </a:rPr>
              <a:t>Jackie</a:t>
            </a:r>
            <a:r>
              <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sz="2800"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Wu</a:t>
            </a:r>
            <a:endPar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3" name="矩形 2"/>
          <p:cNvSpPr/>
          <p:nvPr/>
        </p:nvSpPr>
        <p:spPr>
          <a:xfrm>
            <a:off x="4141076" y="1889191"/>
            <a:ext cx="7126014" cy="2031325"/>
          </a:xfrm>
          <a:prstGeom prst="rect">
            <a:avLst/>
          </a:prstGeom>
        </p:spPr>
        <p:txBody>
          <a:bodyPr wrap="square">
            <a:spAutoFit/>
          </a:bodyPr>
          <a:lstStyle/>
          <a:p>
            <a:pPr>
              <a:defRPr/>
            </a:pPr>
            <a:r>
              <a:rPr lang="en-US" altLang="zh-TW" dirty="0" smtClean="0">
                <a:solidFill>
                  <a:schemeClr val="tx1">
                    <a:lumMod val="75000"/>
                    <a:lumOff val="25000"/>
                  </a:schemeClr>
                </a:solidFill>
              </a:rPr>
              <a:t>Executive Assistant/ </a:t>
            </a:r>
            <a:r>
              <a:rPr lang="en-US" altLang="zh-TW" dirty="0">
                <a:solidFill>
                  <a:schemeClr val="tx1">
                    <a:lumMod val="75000"/>
                    <a:lumOff val="25000"/>
                  </a:schemeClr>
                </a:solidFill>
              </a:rPr>
              <a:t>Marketing  </a:t>
            </a:r>
            <a:r>
              <a:rPr lang="en-US" altLang="zh-TW" dirty="0" smtClean="0">
                <a:solidFill>
                  <a:schemeClr val="tx1">
                    <a:lumMod val="75000"/>
                    <a:lumOff val="25000"/>
                  </a:schemeClr>
                </a:solidFill>
              </a:rPr>
              <a:t>Manager at </a:t>
            </a:r>
            <a:r>
              <a:rPr lang="en-US" altLang="zh-TW" dirty="0">
                <a:solidFill>
                  <a:schemeClr val="tx1">
                    <a:lumMod val="75000"/>
                    <a:lumOff val="25000"/>
                  </a:schemeClr>
                </a:solidFill>
              </a:rPr>
              <a:t>Strength Master </a:t>
            </a:r>
            <a:r>
              <a:rPr lang="en-US" altLang="zh-TW" dirty="0" smtClean="0">
                <a:solidFill>
                  <a:schemeClr val="tx1">
                    <a:lumMod val="75000"/>
                    <a:lumOff val="25000"/>
                  </a:schemeClr>
                </a:solidFill>
              </a:rPr>
              <a:t>Group</a:t>
            </a:r>
            <a:br>
              <a:rPr lang="en-US" altLang="zh-TW" dirty="0" smtClean="0">
                <a:solidFill>
                  <a:schemeClr val="tx1">
                    <a:lumMod val="75000"/>
                    <a:lumOff val="25000"/>
                  </a:schemeClr>
                </a:solidFill>
              </a:rPr>
            </a:br>
            <a:r>
              <a:rPr lang="en-US" altLang="zh-TW" dirty="0" smtClean="0">
                <a:solidFill>
                  <a:schemeClr val="tx1">
                    <a:lumMod val="75000"/>
                    <a:lumOff val="25000"/>
                  </a:schemeClr>
                </a:solidFill>
              </a:rPr>
              <a:t>Foster School of Business, </a:t>
            </a:r>
            <a:r>
              <a:rPr lang="en-US" altLang="zh-TW" dirty="0">
                <a:solidFill>
                  <a:schemeClr val="tx1">
                    <a:lumMod val="75000"/>
                    <a:lumOff val="25000"/>
                  </a:schemeClr>
                </a:solidFill>
              </a:rPr>
              <a:t>University </a:t>
            </a:r>
            <a:r>
              <a:rPr lang="en-US" altLang="zh-TW" dirty="0" smtClean="0">
                <a:solidFill>
                  <a:schemeClr val="tx1">
                    <a:lumMod val="75000"/>
                    <a:lumOff val="25000"/>
                  </a:schemeClr>
                </a:solidFill>
              </a:rPr>
              <a:t>of Washington</a:t>
            </a:r>
            <a:endParaRPr lang="en-US" altLang="zh-TW" dirty="0">
              <a:solidFill>
                <a:schemeClr val="tx1">
                  <a:lumMod val="75000"/>
                  <a:lumOff val="25000"/>
                </a:schemeClr>
              </a:solidFill>
            </a:endParaRPr>
          </a:p>
          <a:p>
            <a:pPr>
              <a:defRPr/>
            </a:pPr>
            <a:endParaRPr lang="en-US" altLang="zh-TW" dirty="0" smtClean="0">
              <a:solidFill>
                <a:schemeClr val="tx1">
                  <a:lumMod val="75000"/>
                  <a:lumOff val="25000"/>
                </a:schemeClr>
              </a:solidFill>
            </a:endParaRPr>
          </a:p>
          <a:p>
            <a:pPr>
              <a:defRPr/>
            </a:pPr>
            <a:r>
              <a:rPr lang="en-US" altLang="zh-TW" dirty="0" smtClean="0">
                <a:solidFill>
                  <a:schemeClr val="tx1">
                    <a:lumMod val="75000"/>
                    <a:lumOff val="25000"/>
                  </a:schemeClr>
                </a:solidFill>
              </a:rPr>
              <a:t>Jackie has a strong  passion in fitness and digital marketing. She used to work for</a:t>
            </a:r>
            <a:r>
              <a:rPr lang="en-US" altLang="zh-TW" dirty="0">
                <a:solidFill>
                  <a:schemeClr val="tx1">
                    <a:lumMod val="75000"/>
                    <a:lumOff val="25000"/>
                  </a:schemeClr>
                </a:solidFill>
              </a:rPr>
              <a:t> </a:t>
            </a:r>
            <a:r>
              <a:rPr lang="en-US" altLang="zh-TW" dirty="0" smtClean="0">
                <a:solidFill>
                  <a:schemeClr val="tx1">
                    <a:lumMod val="75000"/>
                    <a:lumOff val="25000"/>
                  </a:schemeClr>
                </a:solidFill>
              </a:rPr>
              <a:t>Europe's </a:t>
            </a:r>
            <a:r>
              <a:rPr lang="en-US" altLang="zh-TW" dirty="0">
                <a:solidFill>
                  <a:schemeClr val="tx1">
                    <a:lumMod val="75000"/>
                    <a:lumOff val="25000"/>
                  </a:schemeClr>
                </a:solidFill>
              </a:rPr>
              <a:t>No.1  </a:t>
            </a:r>
            <a:r>
              <a:rPr lang="en-US" altLang="zh-TW" dirty="0" smtClean="0">
                <a:solidFill>
                  <a:schemeClr val="tx1">
                    <a:lumMod val="75000"/>
                    <a:lumOff val="25000"/>
                  </a:schemeClr>
                </a:solidFill>
              </a:rPr>
              <a:t>company for </a:t>
            </a:r>
            <a:r>
              <a:rPr lang="en-US" altLang="zh-TW" dirty="0">
                <a:solidFill>
                  <a:schemeClr val="tx1">
                    <a:lumMod val="75000"/>
                    <a:lumOff val="25000"/>
                  </a:schemeClr>
                </a:solidFill>
              </a:rPr>
              <a:t>Home </a:t>
            </a:r>
            <a:r>
              <a:rPr lang="en-US" altLang="zh-TW" dirty="0" smtClean="0">
                <a:solidFill>
                  <a:schemeClr val="tx1">
                    <a:lumMod val="75000"/>
                    <a:lumOff val="25000"/>
                  </a:schemeClr>
                </a:solidFill>
              </a:rPr>
              <a:t>Fitness </a:t>
            </a:r>
            <a:r>
              <a:rPr lang="en-US" altLang="zh-TW" dirty="0">
                <a:solidFill>
                  <a:schemeClr val="tx1">
                    <a:lumMod val="75000"/>
                    <a:lumOff val="25000"/>
                  </a:schemeClr>
                </a:solidFill>
              </a:rPr>
              <a:t>in Germany. As a global-minded marketer, </a:t>
            </a:r>
            <a:r>
              <a:rPr lang="en-US" altLang="zh-TW" dirty="0" smtClean="0">
                <a:solidFill>
                  <a:schemeClr val="tx1">
                    <a:lumMod val="75000"/>
                    <a:lumOff val="25000"/>
                  </a:schemeClr>
                </a:solidFill>
              </a:rPr>
              <a:t> she continues her pursuit of international marketing in the fitness industry while making fitness a lifestyle.</a:t>
            </a:r>
            <a:endParaRPr lang="en-US" altLang="zh-TW" dirty="0">
              <a:solidFill>
                <a:schemeClr val="tx1">
                  <a:lumMod val="75000"/>
                  <a:lumOff val="25000"/>
                </a:schemeClr>
              </a:solidFill>
            </a:endParaRPr>
          </a:p>
        </p:txBody>
      </p:sp>
      <p:pic>
        <p:nvPicPr>
          <p:cNvPr id="4"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94" y="2093421"/>
            <a:ext cx="2679051" cy="2679051"/>
          </a:xfrm>
          <a:prstGeom prst="rect">
            <a:avLst/>
          </a:prstGeom>
        </p:spPr>
      </p:pic>
      <p:sp>
        <p:nvSpPr>
          <p:cNvPr id="5" name="矩形 4"/>
          <p:cNvSpPr/>
          <p:nvPr/>
        </p:nvSpPr>
        <p:spPr>
          <a:xfrm>
            <a:off x="4235668" y="4075862"/>
            <a:ext cx="6096000" cy="1754326"/>
          </a:xfrm>
          <a:prstGeom prst="rect">
            <a:avLst/>
          </a:prstGeom>
        </p:spPr>
        <p:txBody>
          <a:bodyPr>
            <a:spAutoFit/>
          </a:bodyPr>
          <a:lstStyle/>
          <a:p>
            <a:r>
              <a:rPr lang="zh-TW" altLang="en-US" spc="300" dirty="0">
                <a:solidFill>
                  <a:schemeClr val="tx1">
                    <a:lumMod val="75000"/>
                    <a:lumOff val="25000"/>
                  </a:schemeClr>
                </a:solidFill>
                <a:latin typeface="微軟正黑體" panose="020B0604030504040204" pitchFamily="34" charset="-120"/>
                <a:ea typeface="微軟正黑體" panose="020B0604030504040204" pitchFamily="34" charset="-120"/>
              </a:rPr>
              <a:t>明躍國際 總經理</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特助</a:t>
            </a:r>
            <a:endParaRPr lang="en-US" altLang="zh-TW" spc="3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西雅圖華盛頓大學</a:t>
            </a:r>
            <a:r>
              <a:rPr lang="zh-TW" altLang="en-US" spc="300" dirty="0">
                <a:solidFill>
                  <a:schemeClr val="tx1">
                    <a:lumMod val="75000"/>
                    <a:lumOff val="25000"/>
                  </a:schemeClr>
                </a:solidFill>
                <a:latin typeface="微軟正黑體" panose="020B0604030504040204" pitchFamily="34" charset="-120"/>
                <a:ea typeface="微軟正黑體" panose="020B0604030504040204" pitchFamily="34" charset="-120"/>
              </a:rPr>
              <a:t>企管系</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畢業 主攻行銷</a:t>
            </a:r>
            <a:endParaRPr lang="en-US" altLang="zh-TW" spc="3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endParaRPr lang="en-US" altLang="zh-TW" spc="300"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熱愛健身，曾在德</a:t>
            </a:r>
            <a:r>
              <a:rPr lang="zh-TW" altLang="en-US" spc="300" dirty="0">
                <a:solidFill>
                  <a:schemeClr val="tx1">
                    <a:lumMod val="75000"/>
                    <a:lumOff val="25000"/>
                  </a:schemeClr>
                </a:solidFill>
                <a:latin typeface="微軟正黑體" panose="020B0604030504040204" pitchFamily="34" charset="-120"/>
                <a:ea typeface="微軟正黑體" panose="020B0604030504040204" pitchFamily="34" charset="-120"/>
              </a:rPr>
              <a:t>國</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任職</a:t>
            </a:r>
            <a:r>
              <a:rPr lang="zh-TW" altLang="en-US" spc="300" dirty="0">
                <a:solidFill>
                  <a:schemeClr val="tx1">
                    <a:lumMod val="75000"/>
                    <a:lumOff val="25000"/>
                  </a:schemeClr>
                </a:solidFill>
                <a:latin typeface="微軟正黑體" panose="020B0604030504040204" pitchFamily="34" charset="-120"/>
                <a:ea typeface="微軟正黑體" panose="020B0604030504040204" pitchFamily="34" charset="-120"/>
              </a:rPr>
              <a:t>於歐洲</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第一大家用健身器材公司，現仍在運動產業致力於國際行銷企劃，努力將運動融入生活的實踐家</a:t>
            </a:r>
            <a:endParaRPr lang="zh-TW" altLang="en-US" spc="3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85414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22602" y="1710971"/>
            <a:ext cx="4995278" cy="523220"/>
          </a:xfrm>
          <a:prstGeom prst="rect">
            <a:avLst/>
          </a:prstGeom>
        </p:spPr>
        <p:txBody>
          <a:bodyPr wrap="none">
            <a:spAutoFit/>
          </a:bodyPr>
          <a:lstStyle/>
          <a:p>
            <a:r>
              <a:rPr lang="zh-TW" altLang="en-US" sz="2800" b="1"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張庭慈 </a:t>
            </a:r>
            <a:r>
              <a:rPr lang="en-US" altLang="zh-TW" sz="2800" b="1"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Sophia</a:t>
            </a:r>
            <a:r>
              <a:rPr lang="zh-TW" altLang="en-US" sz="2800" b="1"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sz="2800" b="1"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Chang</a:t>
            </a:r>
            <a:endParaRPr lang="zh-TW" altLang="en-US" sz="2800" b="1" spc="6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691" y="1727553"/>
            <a:ext cx="2580299" cy="2788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322602" y="4178753"/>
            <a:ext cx="6096000" cy="1200329"/>
          </a:xfrm>
          <a:prstGeom prst="rect">
            <a:avLst/>
          </a:prstGeom>
        </p:spPr>
        <p:txBody>
          <a:bodyPr>
            <a:spAutoFit/>
          </a:bodyPr>
          <a:lstStyle/>
          <a:p>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清華大學</a:t>
            </a:r>
            <a:r>
              <a:rPr lang="zh-TW" altLang="en-US" spc="300" dirty="0">
                <a:solidFill>
                  <a:schemeClr val="tx1">
                    <a:lumMod val="75000"/>
                    <a:lumOff val="25000"/>
                  </a:schemeClr>
                </a:solidFill>
                <a:latin typeface="微軟正黑體" panose="020B0604030504040204" pitchFamily="34" charset="-120"/>
                <a:ea typeface="微軟正黑體" panose="020B0604030504040204" pitchFamily="34" charset="-120"/>
              </a:rPr>
              <a:t>生命科學系</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畢業，</a:t>
            </a:r>
            <a:r>
              <a:rPr lang="zh-TW" altLang="en-US" spc="300" dirty="0">
                <a:solidFill>
                  <a:schemeClr val="tx1">
                    <a:lumMod val="75000"/>
                    <a:lumOff val="25000"/>
                  </a:schemeClr>
                </a:solidFill>
                <a:latin typeface="微軟正黑體" panose="020B0604030504040204" pitchFamily="34" charset="-120"/>
                <a:ea typeface="微軟正黑體" panose="020B0604030504040204" pitchFamily="34" charset="-120"/>
              </a:rPr>
              <a:t>對運動健身與愛美有極大的熱忱</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pc="3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pc="300" dirty="0">
                <a:solidFill>
                  <a:schemeClr val="tx1">
                    <a:lumMod val="75000"/>
                    <a:lumOff val="25000"/>
                  </a:schemeClr>
                </a:solidFill>
                <a:latin typeface="微軟正黑體" panose="020B0604030504040204" pitchFamily="34" charset="-120"/>
                <a:ea typeface="微軟正黑體" panose="020B0604030504040204" pitchFamily="34" charset="-120"/>
              </a:rPr>
              <a:t>自</a:t>
            </a:r>
            <a:r>
              <a:rPr lang="en-US" altLang="zh-TW" spc="300" dirty="0">
                <a:solidFill>
                  <a:schemeClr val="tx1">
                    <a:lumMod val="75000"/>
                    <a:lumOff val="25000"/>
                  </a:schemeClr>
                </a:solidFill>
                <a:latin typeface="微軟正黑體" panose="020B0604030504040204" pitchFamily="34" charset="-120"/>
                <a:ea typeface="微軟正黑體" panose="020B0604030504040204" pitchFamily="34" charset="-120"/>
              </a:rPr>
              <a:t>2016</a:t>
            </a:r>
            <a:r>
              <a:rPr lang="zh-TW" altLang="en-US" spc="300" dirty="0">
                <a:solidFill>
                  <a:schemeClr val="tx1">
                    <a:lumMod val="75000"/>
                    <a:lumOff val="25000"/>
                  </a:schemeClr>
                </a:solidFill>
                <a:latin typeface="微軟正黑體" panose="020B0604030504040204" pitchFamily="34" charset="-120"/>
                <a:ea typeface="微軟正黑體" panose="020B0604030504040204" pitchFamily="34" charset="-120"/>
              </a:rPr>
              <a:t>年接觸加密貨幣，管理私人社群，有「幣圈甜心」的封號</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endParaRPr lang="zh-TW" altLang="en-US" spc="3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4" name="矩形 3"/>
          <p:cNvSpPr/>
          <p:nvPr/>
        </p:nvSpPr>
        <p:spPr>
          <a:xfrm>
            <a:off x="4322602" y="2259916"/>
            <a:ext cx="6671389" cy="2031325"/>
          </a:xfrm>
          <a:prstGeom prst="rect">
            <a:avLst/>
          </a:prstGeom>
        </p:spPr>
        <p:txBody>
          <a:bodyPr wrap="square">
            <a:spAutoFit/>
          </a:bodyPr>
          <a:lstStyle/>
          <a:p>
            <a:r>
              <a:rPr lang="en-US" altLang="zh-TW" dirty="0" smtClean="0">
                <a:solidFill>
                  <a:schemeClr val="tx1">
                    <a:lumMod val="75000"/>
                    <a:lumOff val="25000"/>
                  </a:schemeClr>
                </a:solidFill>
              </a:rPr>
              <a:t>Bachelor of </a:t>
            </a:r>
            <a:r>
              <a:rPr lang="en-US" altLang="zh-TW" dirty="0">
                <a:solidFill>
                  <a:schemeClr val="tx1">
                    <a:lumMod val="75000"/>
                    <a:lumOff val="25000"/>
                  </a:schemeClr>
                </a:solidFill>
              </a:rPr>
              <a:t>Life Sciences, National Tsing Hua </a:t>
            </a:r>
            <a:r>
              <a:rPr lang="en-US" altLang="zh-TW" dirty="0" smtClean="0">
                <a:solidFill>
                  <a:schemeClr val="tx1">
                    <a:lumMod val="75000"/>
                    <a:lumOff val="25000"/>
                  </a:schemeClr>
                </a:solidFill>
              </a:rPr>
              <a:t>University</a:t>
            </a:r>
          </a:p>
          <a:p>
            <a:endParaRPr lang="en-US" altLang="zh-TW" dirty="0">
              <a:solidFill>
                <a:schemeClr val="tx1">
                  <a:lumMod val="75000"/>
                  <a:lumOff val="25000"/>
                </a:schemeClr>
              </a:solidFill>
            </a:endParaRPr>
          </a:p>
          <a:p>
            <a:r>
              <a:rPr lang="en-US" altLang="zh-TW" dirty="0" smtClean="0">
                <a:solidFill>
                  <a:schemeClr val="tx1">
                    <a:lumMod val="75000"/>
                    <a:lumOff val="25000"/>
                  </a:schemeClr>
                </a:solidFill>
              </a:rPr>
              <a:t>Have </a:t>
            </a:r>
            <a:r>
              <a:rPr lang="en-US" altLang="zh-TW" dirty="0">
                <a:solidFill>
                  <a:schemeClr val="tx1">
                    <a:lumMod val="75000"/>
                    <a:lumOff val="25000"/>
                  </a:schemeClr>
                </a:solidFill>
              </a:rPr>
              <a:t>great enthusiasm for sports, fitness and </a:t>
            </a:r>
            <a:r>
              <a:rPr lang="en-US" altLang="zh-TW" dirty="0" smtClean="0">
                <a:solidFill>
                  <a:schemeClr val="tx1">
                    <a:lumMod val="75000"/>
                    <a:lumOff val="25000"/>
                  </a:schemeClr>
                </a:solidFill>
              </a:rPr>
              <a:t>fashion.</a:t>
            </a:r>
          </a:p>
          <a:p>
            <a:r>
              <a:rPr lang="en-US" altLang="zh-TW" dirty="0" smtClean="0">
                <a:solidFill>
                  <a:schemeClr val="tx1">
                    <a:lumMod val="75000"/>
                    <a:lumOff val="25000"/>
                  </a:schemeClr>
                </a:solidFill>
              </a:rPr>
              <a:t>Got into crypto-currencies </a:t>
            </a:r>
            <a:r>
              <a:rPr lang="en-US" altLang="zh-TW" dirty="0">
                <a:solidFill>
                  <a:schemeClr val="tx1">
                    <a:lumMod val="75000"/>
                    <a:lumOff val="25000"/>
                  </a:schemeClr>
                </a:solidFill>
              </a:rPr>
              <a:t>since 2016</a:t>
            </a:r>
            <a:r>
              <a:rPr lang="en-US" altLang="zh-TW" dirty="0" smtClean="0">
                <a:solidFill>
                  <a:schemeClr val="tx1">
                    <a:lumMod val="75000"/>
                    <a:lumOff val="25000"/>
                  </a:schemeClr>
                </a:solidFill>
              </a:rPr>
              <a:t>, Sophia manages her own crypto-currency group, </a:t>
            </a:r>
            <a:r>
              <a:rPr lang="en-US" altLang="zh-TW" dirty="0">
                <a:solidFill>
                  <a:schemeClr val="tx1">
                    <a:lumMod val="75000"/>
                    <a:lumOff val="25000"/>
                  </a:schemeClr>
                </a:solidFill>
              </a:rPr>
              <a:t>and has the title of " cryptocurrencies </a:t>
            </a:r>
            <a:r>
              <a:rPr lang="en-US" altLang="zh-TW" dirty="0" smtClean="0">
                <a:solidFill>
                  <a:schemeClr val="tx1">
                    <a:lumMod val="75000"/>
                    <a:lumOff val="25000"/>
                  </a:schemeClr>
                </a:solidFill>
              </a:rPr>
              <a:t>sweetheart.”</a:t>
            </a:r>
            <a:endParaRPr lang="zh-TW" altLang="en-US" dirty="0">
              <a:solidFill>
                <a:schemeClr val="tx1">
                  <a:lumMod val="75000"/>
                  <a:lumOff val="25000"/>
                </a:schemeClr>
              </a:solidFill>
            </a:endParaRPr>
          </a:p>
          <a:p>
            <a:endParaRPr lang="zh-TW" altLang="en-US" dirty="0">
              <a:solidFill>
                <a:schemeClr val="tx1">
                  <a:lumMod val="75000"/>
                  <a:lumOff val="25000"/>
                </a:schemeClr>
              </a:solidFill>
            </a:endParaRPr>
          </a:p>
        </p:txBody>
      </p:sp>
    </p:spTree>
    <p:extLst>
      <p:ext uri="{BB962C8B-B14F-4D97-AF65-F5344CB8AC3E}">
        <p14:creationId xmlns:p14="http://schemas.microsoft.com/office/powerpoint/2010/main" val="354709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443" y="42098"/>
            <a:ext cx="2033337" cy="485107"/>
          </a:xfrm>
        </p:spPr>
        <p:txBody>
          <a:bodyPr>
            <a:normAutofit fontScale="90000"/>
          </a:bodyPr>
          <a:lstStyle/>
          <a:p>
            <a:r>
              <a:rPr kumimoji="1" lang="zh-TW" altLang="en-US" sz="3200" dirty="0" smtClean="0"/>
              <a:t>團隊名單</a:t>
            </a:r>
            <a:endParaRPr kumimoji="1" lang="zh-TW" alt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01595751"/>
              </p:ext>
            </p:extLst>
          </p:nvPr>
        </p:nvGraphicFramePr>
        <p:xfrm>
          <a:off x="572449" y="579733"/>
          <a:ext cx="10576814" cy="5830455"/>
        </p:xfrm>
        <a:graphic>
          <a:graphicData uri="http://schemas.openxmlformats.org/drawingml/2006/table">
            <a:tbl>
              <a:tblPr firstRow="1" bandRow="1">
                <a:tableStyleId>{5FD0F851-EC5A-4D38-B0AD-8093EC10F338}</a:tableStyleId>
              </a:tblPr>
              <a:tblGrid>
                <a:gridCol w="1008701"/>
                <a:gridCol w="907217"/>
                <a:gridCol w="761019"/>
                <a:gridCol w="744390"/>
                <a:gridCol w="1869142"/>
                <a:gridCol w="5286345"/>
              </a:tblGrid>
              <a:tr h="251410">
                <a:tc>
                  <a:txBody>
                    <a:bodyPr/>
                    <a:lstStyle/>
                    <a:p>
                      <a:r>
                        <a:rPr lang="zh-TW" altLang="en-US" sz="1100" dirty="0" smtClean="0"/>
                        <a:t>職稱</a:t>
                      </a:r>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100" dirty="0" smtClean="0"/>
                        <a:t>中文</a:t>
                      </a:r>
                    </a:p>
                    <a:p>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100" dirty="0" smtClean="0"/>
                        <a:t>英文</a:t>
                      </a:r>
                      <a:endParaRPr lang="en-US" altLang="zh-TW" sz="1100" dirty="0" smtClean="0"/>
                    </a:p>
                  </a:txBody>
                  <a:tcPr/>
                </a:tc>
                <a:tc>
                  <a:txBody>
                    <a:bodyPr/>
                    <a:lstStyle/>
                    <a:p>
                      <a:endParaRPr lang="zh-TW" altLang="en-US" sz="1100" b="1" kern="1200" dirty="0">
                        <a:solidFill>
                          <a:schemeClr val="tx1"/>
                        </a:solidFill>
                        <a:latin typeface="+mn-lt"/>
                        <a:ea typeface="+mn-ea"/>
                        <a:cs typeface="+mn-cs"/>
                      </a:endParaRPr>
                    </a:p>
                  </a:txBody>
                  <a:tcPr/>
                </a:tc>
                <a:tc>
                  <a:txBody>
                    <a:bodyPr/>
                    <a:lstStyle/>
                    <a:p>
                      <a:r>
                        <a:rPr lang="en-US" altLang="zh-TW" sz="1100" b="1" kern="1200" dirty="0" smtClean="0">
                          <a:solidFill>
                            <a:schemeClr val="tx1"/>
                          </a:solidFill>
                          <a:latin typeface="+mn-lt"/>
                          <a:ea typeface="+mn-ea"/>
                          <a:cs typeface="+mn-cs"/>
                        </a:rPr>
                        <a:t>LinkedIn</a:t>
                      </a:r>
                      <a:endParaRPr lang="zh-TW" altLang="en-US" sz="1100" b="1" kern="1200" dirty="0">
                        <a:solidFill>
                          <a:schemeClr val="tx1"/>
                        </a:solidFill>
                        <a:latin typeface="+mn-lt"/>
                        <a:ea typeface="+mn-ea"/>
                        <a:cs typeface="+mn-cs"/>
                      </a:endParaRPr>
                    </a:p>
                  </a:txBody>
                  <a:tcPr/>
                </a:tc>
                <a:tc>
                  <a:txBody>
                    <a:bodyPr/>
                    <a:lstStyle/>
                    <a:p>
                      <a:r>
                        <a:rPr lang="zh-TW" altLang="en-US" sz="1100" dirty="0" smtClean="0"/>
                        <a:t>簡介</a:t>
                      </a:r>
                      <a:endParaRPr lang="zh-TW" altLang="en-US" sz="1100" dirty="0"/>
                    </a:p>
                  </a:txBody>
                  <a:tcPr/>
                </a:tc>
              </a:tr>
              <a:tr h="6059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t>CEO</a:t>
                      </a:r>
                      <a:endParaRPr lang="zh-TW" altLang="en-US" sz="1100" dirty="0" smtClean="0"/>
                    </a:p>
                  </a:txBody>
                  <a:tcPr/>
                </a:tc>
                <a:tc>
                  <a:txBody>
                    <a:bodyPr/>
                    <a:lstStyle/>
                    <a:p>
                      <a:r>
                        <a:rPr lang="zh-TW" altLang="en-US" sz="1100" dirty="0" smtClean="0"/>
                        <a:t>王絢臻</a:t>
                      </a:r>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t>Michelle</a:t>
                      </a:r>
                      <a:r>
                        <a:rPr lang="zh-TW" altLang="en-US" sz="1100" baseline="0" dirty="0" smtClean="0"/>
                        <a:t> </a:t>
                      </a:r>
                      <a:r>
                        <a:rPr lang="en-US" altLang="zh-TW" sz="1100" baseline="0" dirty="0" smtClean="0"/>
                        <a:t>Wang</a:t>
                      </a:r>
                      <a:endParaRPr lang="zh-TW" altLang="en-US" sz="1100" dirty="0" smtClean="0"/>
                    </a:p>
                    <a:p>
                      <a:endParaRPr lang="zh-TW" altLang="en-US" sz="1100" dirty="0"/>
                    </a:p>
                  </a:txBody>
                  <a:tcPr/>
                </a:tc>
                <a:tc>
                  <a:txBody>
                    <a:bodyPr/>
                    <a:lstStyle/>
                    <a:p>
                      <a:endParaRPr lang="zh-TW" altLang="en-US" sz="1100" dirty="0"/>
                    </a:p>
                  </a:txBody>
                  <a:tcPr/>
                </a:tc>
                <a:tc>
                  <a:txBody>
                    <a:bodyPr/>
                    <a:lstStyle/>
                    <a:p>
                      <a:r>
                        <a:rPr lang="en-US" altLang="zh-TW" sz="1100" dirty="0" smtClean="0">
                          <a:hlinkClick r:id="rId3"/>
                        </a:rPr>
                        <a:t>https://</a:t>
                      </a:r>
                      <a:r>
                        <a:rPr lang="en-US" altLang="zh-TW" sz="1100" dirty="0" err="1" smtClean="0">
                          <a:hlinkClick r:id="rId3"/>
                        </a:rPr>
                        <a:t>www.linkedin.com</a:t>
                      </a:r>
                      <a:r>
                        <a:rPr lang="en-US" altLang="zh-TW" sz="1100" dirty="0" smtClean="0">
                          <a:hlinkClick r:id="rId3"/>
                        </a:rPr>
                        <a:t>/in/michelle-wang-80138b170/</a:t>
                      </a:r>
                      <a:endParaRPr lang="zh-TW" altLang="en-US" sz="1100" dirty="0"/>
                    </a:p>
                  </a:txBody>
                  <a:tcPr/>
                </a:tc>
                <a:tc>
                  <a:txBody>
                    <a:bodyPr/>
                    <a:lstStyle/>
                    <a:p>
                      <a:pPr fontAlgn="base"/>
                      <a:endParaRPr lang="en-US" altLang="zh-TW" sz="1100" b="0" i="0" kern="1200" dirty="0">
                        <a:solidFill>
                          <a:schemeClr val="tx1"/>
                        </a:solidFill>
                        <a:effectLst/>
                        <a:latin typeface="+mn-lt"/>
                        <a:ea typeface="+mn-ea"/>
                        <a:cs typeface="+mn-cs"/>
                      </a:endParaRPr>
                    </a:p>
                  </a:txBody>
                  <a:tcPr/>
                </a:tc>
              </a:tr>
              <a:tr h="605995">
                <a:tc>
                  <a:txBody>
                    <a:bodyPr/>
                    <a:lstStyle/>
                    <a:p>
                      <a:r>
                        <a:rPr lang="en-US" altLang="zh-TW" sz="1100" dirty="0" smtClean="0"/>
                        <a:t>Co-Founder</a:t>
                      </a:r>
                      <a:endParaRPr lang="zh-TW" altLang="en-US" sz="1100" dirty="0"/>
                    </a:p>
                  </a:txBody>
                  <a:tcPr/>
                </a:tc>
                <a:tc>
                  <a:txBody>
                    <a:bodyPr/>
                    <a:lstStyle/>
                    <a:p>
                      <a:r>
                        <a:rPr lang="en-US" altLang="zh-TW" sz="1100" dirty="0" smtClean="0"/>
                        <a:t>/</a:t>
                      </a:r>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t>Phil</a:t>
                      </a:r>
                      <a:r>
                        <a:rPr lang="zh-TW" altLang="en-US" sz="1100" dirty="0" smtClean="0"/>
                        <a:t> </a:t>
                      </a:r>
                      <a:r>
                        <a:rPr lang="en-US" altLang="zh-TW" sz="1100" dirty="0" smtClean="0"/>
                        <a:t>Scotti</a:t>
                      </a:r>
                      <a:endParaRPr lang="zh-TW" altLang="en-US" sz="1100" dirty="0" smtClean="0"/>
                    </a:p>
                    <a:p>
                      <a:endParaRPr lang="zh-TW" altLang="en-US" sz="1100" dirty="0"/>
                    </a:p>
                  </a:txBody>
                  <a:tcPr/>
                </a:tc>
                <a:tc>
                  <a:txBody>
                    <a:bodyPr/>
                    <a:lstStyle/>
                    <a:p>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hlinkClick r:id="rId4"/>
                        </a:rPr>
                        <a:t>https://</a:t>
                      </a:r>
                      <a:r>
                        <a:rPr lang="en-US" altLang="zh-TW" sz="1100" dirty="0" err="1" smtClean="0">
                          <a:hlinkClick r:id="rId4"/>
                        </a:rPr>
                        <a:t>www.linkedin.com</a:t>
                      </a:r>
                      <a:r>
                        <a:rPr lang="en-US" altLang="zh-TW" sz="1100" dirty="0" smtClean="0">
                          <a:hlinkClick r:id="rId4"/>
                        </a:rPr>
                        <a:t>/in/phil-scotti-0579ab2a/</a:t>
                      </a:r>
                      <a:endParaRPr lang="zh-TW" altLang="en-US" sz="1100" dirty="0" smtClean="0"/>
                    </a:p>
                    <a:p>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100" dirty="0"/>
                    </a:p>
                  </a:txBody>
                  <a:tcPr/>
                </a:tc>
              </a:tr>
              <a:tr h="6059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t>Co-Founder</a:t>
                      </a:r>
                      <a:endParaRPr lang="zh-TW" altLang="en-US" sz="1100" dirty="0" smtClean="0"/>
                    </a:p>
                    <a:p>
                      <a:endParaRPr lang="zh-TW" altLang="en-US" sz="1100" dirty="0"/>
                    </a:p>
                  </a:txBody>
                  <a:tcPr/>
                </a:tc>
                <a:tc>
                  <a:txBody>
                    <a:bodyPr/>
                    <a:lstStyle/>
                    <a:p>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t>Simone</a:t>
                      </a:r>
                      <a:r>
                        <a:rPr lang="zh-TW" altLang="en-US" sz="1100" baseline="0" dirty="0" smtClean="0"/>
                        <a:t>  </a:t>
                      </a:r>
                      <a:r>
                        <a:rPr lang="en-US" altLang="zh-TW" sz="1100" baseline="0" dirty="0" err="1" smtClean="0"/>
                        <a:t>Sansavini</a:t>
                      </a:r>
                      <a:endParaRPr lang="zh-TW" altLang="en-US" sz="1100" dirty="0" smtClean="0"/>
                    </a:p>
                  </a:txBody>
                  <a:tcPr/>
                </a:tc>
                <a:tc>
                  <a:txBody>
                    <a:bodyPr/>
                    <a:lstStyle/>
                    <a:p>
                      <a:endParaRPr lang="zh-TW" altLang="en-US" sz="1100" dirty="0"/>
                    </a:p>
                  </a:txBody>
                  <a:tcPr/>
                </a:tc>
                <a:tc>
                  <a:txBody>
                    <a:bodyPr/>
                    <a:lstStyle/>
                    <a:p>
                      <a:r>
                        <a:rPr lang="en-US" altLang="zh-TW" sz="1100" dirty="0" smtClean="0">
                          <a:solidFill>
                            <a:srgbClr val="FF0000"/>
                          </a:solidFill>
                          <a:hlinkClick r:id="rId5"/>
                        </a:rPr>
                        <a:t>https://www.linkedin.com/in/simonesansavini/</a:t>
                      </a:r>
                      <a:endParaRPr lang="en-US" altLang="zh-TW" sz="1100" dirty="0" smtClean="0">
                        <a:solidFill>
                          <a:srgbClr val="FF0000"/>
                        </a:solidFill>
                      </a:endParaRPr>
                    </a:p>
                    <a:p>
                      <a:endParaRPr lang="zh-TW" altLang="en-US" sz="1100" dirty="0">
                        <a:solidFill>
                          <a:srgbClr val="FF0000"/>
                        </a:solidFill>
                      </a:endParaRPr>
                    </a:p>
                  </a:txBody>
                  <a:tcPr/>
                </a:tc>
                <a:tc>
                  <a:txBody>
                    <a:bodyPr/>
                    <a:lstStyle/>
                    <a:p>
                      <a:endParaRPr lang="zh-TW" altLang="en-US" sz="1100" dirty="0"/>
                    </a:p>
                  </a:txBody>
                  <a:tcPr/>
                </a:tc>
              </a:tr>
              <a:tr h="605995">
                <a:tc>
                  <a:txBody>
                    <a:bodyPr/>
                    <a:lstStyle/>
                    <a:p>
                      <a:r>
                        <a:rPr lang="en-US" altLang="zh-TW" sz="1100" dirty="0" smtClean="0"/>
                        <a:t>Co-Founder</a:t>
                      </a:r>
                      <a:endParaRPr lang="zh-TW" altLang="en-US" sz="1100" dirty="0" smtClean="0"/>
                    </a:p>
                    <a:p>
                      <a:endParaRPr lang="zh-TW" altLang="en-US" sz="1100" dirty="0"/>
                    </a:p>
                  </a:txBody>
                  <a:tcPr/>
                </a:tc>
                <a:tc>
                  <a:txBody>
                    <a:bodyPr/>
                    <a:lstStyle/>
                    <a:p>
                      <a:r>
                        <a:rPr lang="en-US" altLang="zh-TW" sz="1100" dirty="0" smtClean="0"/>
                        <a:t>/</a:t>
                      </a:r>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err="1" smtClean="0"/>
                        <a:t>Wadi</a:t>
                      </a:r>
                      <a:r>
                        <a:rPr lang="en-US" altLang="zh-TW" sz="1100" dirty="0" smtClean="0"/>
                        <a:t> Rahim</a:t>
                      </a:r>
                      <a:endParaRPr lang="zh-TW" altLang="en-US" sz="1100" dirty="0" smtClean="0"/>
                    </a:p>
                  </a:txBody>
                  <a:tcPr/>
                </a:tc>
                <a:tc>
                  <a:txBody>
                    <a:bodyPr/>
                    <a:lstStyle/>
                    <a:p>
                      <a:endParaRPr lang="zh-TW" altLang="en-US" sz="1100" dirty="0"/>
                    </a:p>
                  </a:txBody>
                  <a:tcPr/>
                </a:tc>
                <a:tc>
                  <a:txBody>
                    <a:bodyPr/>
                    <a:lstStyle/>
                    <a:p>
                      <a:r>
                        <a:rPr lang="en-US" altLang="zh-TW" sz="1100" dirty="0" smtClean="0">
                          <a:solidFill>
                            <a:srgbClr val="FF0000"/>
                          </a:solidFill>
                          <a:hlinkClick r:id="rId6"/>
                        </a:rPr>
                        <a:t>https://</a:t>
                      </a:r>
                      <a:r>
                        <a:rPr lang="en-US" altLang="zh-TW" sz="1100" dirty="0" err="1" smtClean="0">
                          <a:solidFill>
                            <a:srgbClr val="FF0000"/>
                          </a:solidFill>
                          <a:hlinkClick r:id="rId6"/>
                        </a:rPr>
                        <a:t>www.linkedin.com</a:t>
                      </a:r>
                      <a:r>
                        <a:rPr lang="en-US" altLang="zh-TW" sz="1100" dirty="0" smtClean="0">
                          <a:solidFill>
                            <a:srgbClr val="FF0000"/>
                          </a:solidFill>
                          <a:hlinkClick r:id="rId6"/>
                        </a:rPr>
                        <a:t>/in/wadi-rahim-28a589a9/</a:t>
                      </a:r>
                      <a:endParaRPr lang="zh-TW" altLang="en-US" sz="1100" dirty="0">
                        <a:solidFill>
                          <a:srgbClr val="FF0000"/>
                        </a:solidFill>
                      </a:endParaRPr>
                    </a:p>
                  </a:txBody>
                  <a:tcPr/>
                </a:tc>
                <a:tc>
                  <a:txBody>
                    <a:bodyPr/>
                    <a:lstStyle/>
                    <a:p>
                      <a:endParaRPr lang="zh-TW" altLang="en-US" sz="1100" dirty="0"/>
                    </a:p>
                  </a:txBody>
                  <a:tcPr/>
                </a:tc>
              </a:tr>
              <a:tr h="605995">
                <a:tc>
                  <a:txBody>
                    <a:bodyPr/>
                    <a:lstStyle/>
                    <a:p>
                      <a:r>
                        <a:rPr lang="en-US" altLang="zh-TW" sz="1100" dirty="0" smtClean="0"/>
                        <a:t>Consultant</a:t>
                      </a:r>
                      <a:endParaRPr lang="zh-TW" altLang="en-US" sz="1100" dirty="0"/>
                    </a:p>
                  </a:txBody>
                  <a:tcPr/>
                </a:tc>
                <a:tc>
                  <a:txBody>
                    <a:bodyPr/>
                    <a:lstStyle/>
                    <a:p>
                      <a:r>
                        <a:rPr lang="zh-TW" altLang="en-US" sz="1100" dirty="0" smtClean="0"/>
                        <a:t>相子元</a:t>
                      </a:r>
                      <a:endParaRPr lang="zh-TW" altLang="en-US" sz="1100" dirty="0"/>
                    </a:p>
                  </a:txBody>
                  <a:tcPr/>
                </a:tc>
                <a:tc>
                  <a:txBody>
                    <a:bodyPr/>
                    <a:lstStyle/>
                    <a:p>
                      <a:r>
                        <a:rPr lang="en-US" altLang="zh-TW" sz="1100" kern="1200" dirty="0" err="1" smtClean="0">
                          <a:effectLst/>
                        </a:rPr>
                        <a:t>Tzyy-Yuang</a:t>
                      </a:r>
                      <a:r>
                        <a:rPr lang="en-US" altLang="zh-TW" sz="1100" kern="1200" dirty="0" smtClean="0">
                          <a:effectLst/>
                        </a:rPr>
                        <a:t> </a:t>
                      </a:r>
                      <a:r>
                        <a:rPr lang="en-US" altLang="zh-TW" sz="1100" kern="1200" dirty="0" err="1" smtClean="0">
                          <a:effectLst/>
                        </a:rPr>
                        <a:t>Shiang</a:t>
                      </a:r>
                      <a:r>
                        <a:rPr lang="zh-TW" altLang="zh-TW" sz="1100" dirty="0" smtClean="0">
                          <a:effectLst/>
                        </a:rPr>
                        <a:t> </a:t>
                      </a:r>
                      <a:endParaRPr lang="zh-TW" altLang="en-US" sz="1100" b="0" dirty="0"/>
                    </a:p>
                  </a:txBody>
                  <a:tcPr/>
                </a:tc>
                <a:tc>
                  <a:txBody>
                    <a:bodyPr/>
                    <a:lstStyle/>
                    <a:p>
                      <a:endParaRPr lang="zh-TW" altLang="en-US" sz="1100" dirty="0"/>
                    </a:p>
                  </a:txBody>
                  <a:tcPr/>
                </a:tc>
                <a:tc>
                  <a:txBody>
                    <a:bodyPr/>
                    <a:lstStyle/>
                    <a:p>
                      <a:r>
                        <a:rPr lang="zh-TW" altLang="en-US" sz="1100" dirty="0" smtClean="0"/>
                        <a:t>需註冊</a:t>
                      </a:r>
                      <a:endParaRPr lang="zh-TW" altLang="en-US" sz="1100" dirty="0"/>
                    </a:p>
                  </a:txBody>
                  <a:tcPr/>
                </a:tc>
                <a:tc>
                  <a:txBody>
                    <a:bodyPr/>
                    <a:lstStyle/>
                    <a:p>
                      <a:endParaRPr lang="zh-TW" altLang="en-US" sz="1100" dirty="0"/>
                    </a:p>
                  </a:txBody>
                  <a:tcPr/>
                </a:tc>
              </a:tr>
              <a:tr h="605995">
                <a:tc>
                  <a:txBody>
                    <a:bodyPr/>
                    <a:lstStyle/>
                    <a:p>
                      <a:r>
                        <a:rPr lang="en-US" altLang="zh-TW" sz="1100" dirty="0" smtClean="0"/>
                        <a:t>Consultant</a:t>
                      </a:r>
                      <a:endParaRPr lang="zh-TW" altLang="en-US" sz="1100" dirty="0"/>
                    </a:p>
                  </a:txBody>
                  <a:tcPr/>
                </a:tc>
                <a:tc>
                  <a:txBody>
                    <a:bodyPr/>
                    <a:lstStyle/>
                    <a:p>
                      <a:r>
                        <a:rPr lang="en-US" altLang="zh-TW" sz="1100" dirty="0" smtClean="0"/>
                        <a:t>/</a:t>
                      </a:r>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t>Matteo</a:t>
                      </a:r>
                      <a:r>
                        <a:rPr lang="zh-TW" altLang="en-US" sz="1100" dirty="0" smtClean="0"/>
                        <a:t> </a:t>
                      </a:r>
                      <a:r>
                        <a:rPr lang="en-US" altLang="zh-TW" sz="1100" dirty="0" err="1" smtClean="0"/>
                        <a:t>Stefanini</a:t>
                      </a:r>
                      <a:endParaRPr lang="zh-TW" altLang="en-US" sz="1100" dirty="0" smtClean="0"/>
                    </a:p>
                  </a:txBody>
                  <a:tcPr/>
                </a:tc>
                <a:tc>
                  <a:txBody>
                    <a:bodyPr/>
                    <a:lstStyle/>
                    <a:p>
                      <a:endParaRPr lang="zh-TW" altLang="en-US" sz="1100" dirty="0"/>
                    </a:p>
                  </a:txBody>
                  <a:tcPr/>
                </a:tc>
                <a:tc>
                  <a:txBody>
                    <a:bodyPr/>
                    <a:lstStyle/>
                    <a:p>
                      <a:r>
                        <a:rPr lang="en-US" altLang="zh-TW" sz="1100" dirty="0" smtClean="0">
                          <a:hlinkClick r:id="rId7"/>
                        </a:rPr>
                        <a:t>https://www.linkedin.com/in/matteo-stefanini-2340318b/</a:t>
                      </a:r>
                      <a:endParaRPr lang="zh-TW" altLang="en-US" sz="1100" dirty="0"/>
                    </a:p>
                  </a:txBody>
                  <a:tcPr/>
                </a:tc>
                <a:tc>
                  <a:txBody>
                    <a:bodyPr/>
                    <a:lstStyle/>
                    <a:p>
                      <a:endParaRPr lang="zh-TW" altLang="en-US" sz="1100" dirty="0"/>
                    </a:p>
                  </a:txBody>
                  <a:tcPr/>
                </a:tc>
              </a:tr>
              <a:tr h="605995">
                <a:tc>
                  <a:txBody>
                    <a:bodyPr/>
                    <a:lstStyle/>
                    <a:p>
                      <a:r>
                        <a:rPr lang="en-US" altLang="zh-TW" sz="1100" dirty="0" smtClean="0"/>
                        <a:t>CTO</a:t>
                      </a:r>
                      <a:endParaRPr lang="zh-TW" altLang="en-US" sz="1100" dirty="0"/>
                    </a:p>
                  </a:txBody>
                  <a:tcPr/>
                </a:tc>
                <a:tc>
                  <a:txBody>
                    <a:bodyPr/>
                    <a:lstStyle/>
                    <a:p>
                      <a:r>
                        <a:rPr lang="zh-TW" altLang="en-US" sz="1100" dirty="0" smtClean="0"/>
                        <a:t>張照國</a:t>
                      </a:r>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t>Aeron</a:t>
                      </a:r>
                      <a:r>
                        <a:rPr lang="zh-TW" altLang="en-US" sz="1100" dirty="0" smtClean="0"/>
                        <a:t> </a:t>
                      </a:r>
                      <a:r>
                        <a:rPr lang="en-US" altLang="zh-TW" sz="1100" dirty="0" smtClean="0"/>
                        <a:t>Chang</a:t>
                      </a:r>
                      <a:endParaRPr lang="zh-TW" altLang="en-US" sz="1100" dirty="0" smtClean="0"/>
                    </a:p>
                  </a:txBody>
                  <a:tcPr/>
                </a:tc>
                <a:tc>
                  <a:txBody>
                    <a:bodyPr/>
                    <a:lstStyle/>
                    <a:p>
                      <a:endParaRPr lang="zh-TW" altLang="en-US" sz="1100" dirty="0"/>
                    </a:p>
                  </a:txBody>
                  <a:tcPr/>
                </a:tc>
                <a:tc>
                  <a:txBody>
                    <a:bodyPr/>
                    <a:lstStyle/>
                    <a:p>
                      <a:r>
                        <a:rPr lang="en-US" altLang="zh-TW" sz="1100" dirty="0" smtClean="0">
                          <a:hlinkClick r:id="rId8"/>
                        </a:rPr>
                        <a:t>https://www.linkedin.com/in/aeron-chang-65b48b38/</a:t>
                      </a:r>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100" b="0" dirty="0"/>
                    </a:p>
                  </a:txBody>
                  <a:tcPr/>
                </a:tc>
              </a:tr>
              <a:tr h="5674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t>PM</a:t>
                      </a:r>
                      <a:endParaRPr lang="zh-TW" altLang="en-US" sz="1100" dirty="0" smtClean="0"/>
                    </a:p>
                    <a:p>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100" dirty="0" smtClean="0"/>
                        <a:t>吳橞潣</a:t>
                      </a:r>
                    </a:p>
                    <a:p>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t>Jackie</a:t>
                      </a:r>
                      <a:r>
                        <a:rPr lang="zh-TW" altLang="en-US" sz="1100" baseline="0" dirty="0" smtClean="0"/>
                        <a:t> </a:t>
                      </a:r>
                      <a:r>
                        <a:rPr lang="en-US" altLang="zh-TW" sz="1100" baseline="0" dirty="0" smtClean="0"/>
                        <a:t>Wu</a:t>
                      </a:r>
                      <a:endParaRPr lang="zh-TW" altLang="en-US" sz="11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100" dirty="0" smtClean="0"/>
                    </a:p>
                  </a:txBody>
                  <a:tcPr/>
                </a:tc>
                <a:tc>
                  <a:txBody>
                    <a:bodyPr/>
                    <a:lstStyle/>
                    <a:p>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hlinkClick r:id="rId9"/>
                        </a:rPr>
                        <a:t>https://www.linkedin.com/in/jackiewu07/</a:t>
                      </a:r>
                      <a:endParaRPr lang="zh-TW" altLang="en-US" sz="1100" dirty="0" smtClean="0"/>
                    </a:p>
                  </a:txBody>
                  <a:tcPr/>
                </a:tc>
                <a:tc>
                  <a:txBody>
                    <a:bodyPr/>
                    <a:lstStyle/>
                    <a:p>
                      <a:endParaRPr lang="zh-TW" altLang="en-US" sz="1100" dirty="0"/>
                    </a:p>
                  </a:txBody>
                  <a:tcPr/>
                </a:tc>
              </a:tr>
              <a:tr h="567410">
                <a:tc>
                  <a:txBody>
                    <a:bodyPr/>
                    <a:lstStyle/>
                    <a:p>
                      <a:r>
                        <a:rPr lang="en-US" altLang="zh-TW" sz="1100" dirty="0" smtClean="0"/>
                        <a:t>Community</a:t>
                      </a:r>
                      <a:r>
                        <a:rPr lang="zh-TW" altLang="en-US" sz="1100" dirty="0" smtClean="0"/>
                        <a:t> </a:t>
                      </a:r>
                      <a:r>
                        <a:rPr lang="en-US" altLang="zh-TW" sz="1100" baseline="0" dirty="0" smtClean="0"/>
                        <a:t>Manager/</a:t>
                      </a:r>
                      <a:r>
                        <a:rPr lang="zh-TW" altLang="en-US" sz="1100" baseline="0" dirty="0" smtClean="0"/>
                        <a:t> </a:t>
                      </a:r>
                      <a:r>
                        <a:rPr lang="en-US" altLang="zh-TW" sz="1100" baseline="0" dirty="0" smtClean="0"/>
                        <a:t>Speaker</a:t>
                      </a:r>
                      <a:endParaRPr lang="zh-TW" altLang="en-US" sz="1100" dirty="0"/>
                    </a:p>
                  </a:txBody>
                  <a:tcPr/>
                </a:tc>
                <a:tc>
                  <a:txBody>
                    <a:bodyPr/>
                    <a:lstStyle/>
                    <a:p>
                      <a:r>
                        <a:rPr lang="zh-TW" altLang="en-US" sz="1100" dirty="0" smtClean="0"/>
                        <a:t>張庭慈</a:t>
                      </a:r>
                    </a:p>
                    <a:p>
                      <a:endParaRPr lang="zh-TW"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100" dirty="0" smtClean="0"/>
                        <a:t>Sophia</a:t>
                      </a:r>
                      <a:r>
                        <a:rPr lang="zh-TW" altLang="en-US" sz="1100" dirty="0" smtClean="0"/>
                        <a:t> </a:t>
                      </a:r>
                      <a:r>
                        <a:rPr lang="en-US" altLang="zh-TW" sz="1100" dirty="0" smtClean="0"/>
                        <a:t>Chang</a:t>
                      </a:r>
                      <a:endParaRPr lang="zh-TW" altLang="en-US" sz="1100" dirty="0" smtClean="0"/>
                    </a:p>
                  </a:txBody>
                  <a:tcPr/>
                </a:tc>
                <a:tc>
                  <a:txBody>
                    <a:bodyPr/>
                    <a:lstStyle/>
                    <a:p>
                      <a:endParaRPr lang="zh-TW" altLang="en-US" sz="1100" dirty="0"/>
                    </a:p>
                  </a:txBody>
                  <a:tcPr/>
                </a:tc>
                <a:tc>
                  <a:txBody>
                    <a:bodyPr/>
                    <a:lstStyle/>
                    <a:p>
                      <a:r>
                        <a:rPr lang="en-US" altLang="zh-TW" sz="1100" dirty="0" smtClean="0">
                          <a:hlinkClick r:id="rId10"/>
                        </a:rPr>
                        <a:t>https://www.linkedin.com/in/sophia-chang-528128157/</a:t>
                      </a:r>
                      <a:endParaRPr lang="en-US" altLang="zh-TW" sz="1100" dirty="0" smtClean="0"/>
                    </a:p>
                  </a:txBody>
                  <a:tcPr/>
                </a:tc>
                <a:tc>
                  <a:txBody>
                    <a:bodyPr/>
                    <a:lstStyle/>
                    <a:p>
                      <a:endParaRPr lang="zh-TW" altLang="en-US" sz="1100" dirty="0"/>
                    </a:p>
                  </a:txBody>
                  <a:tcPr/>
                </a:tc>
              </a:tr>
            </a:tbl>
          </a:graphicData>
        </a:graphic>
      </p:graphicFrame>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70159" y="3920905"/>
            <a:ext cx="605339" cy="777071"/>
          </a:xfrm>
          <a:prstGeom prst="rect">
            <a:avLst/>
          </a:prstGeom>
        </p:spPr>
      </p:pic>
      <p:pic>
        <p:nvPicPr>
          <p:cNvPr id="6" name="Picture 5"/>
          <p:cNvPicPr>
            <a:picLocks noChangeAspect="1"/>
          </p:cNvPicPr>
          <p:nvPr/>
        </p:nvPicPr>
        <p:blipFill rotWithShape="1">
          <a:blip r:embed="rId12">
            <a:extLst>
              <a:ext uri="{28A0092B-C50C-407E-A947-70E740481C1C}">
                <a14:useLocalDpi xmlns:a14="http://schemas.microsoft.com/office/drawing/2010/main" val="0"/>
              </a:ext>
            </a:extLst>
          </a:blip>
          <a:srcRect t="924" b="9113"/>
          <a:stretch/>
        </p:blipFill>
        <p:spPr>
          <a:xfrm>
            <a:off x="3246519" y="3413563"/>
            <a:ext cx="637005" cy="617452"/>
          </a:xfrm>
          <a:prstGeom prst="rect">
            <a:avLst/>
          </a:prstGeom>
        </p:spPr>
      </p:pic>
      <p:pic>
        <p:nvPicPr>
          <p:cNvPr id="8" name="Picture 7"/>
          <p:cNvPicPr>
            <a:picLocks noChangeAspect="1"/>
          </p:cNvPicPr>
          <p:nvPr/>
        </p:nvPicPr>
        <p:blipFill rotWithShape="1">
          <a:blip r:embed="rId13">
            <a:extLst>
              <a:ext uri="{28A0092B-C50C-407E-A947-70E740481C1C}">
                <a14:useLocalDpi xmlns:a14="http://schemas.microsoft.com/office/drawing/2010/main" val="0"/>
              </a:ext>
            </a:extLst>
          </a:blip>
          <a:srcRect t="8350"/>
          <a:stretch/>
        </p:blipFill>
        <p:spPr>
          <a:xfrm>
            <a:off x="3263401" y="2778641"/>
            <a:ext cx="529794" cy="647407"/>
          </a:xfrm>
          <a:prstGeom prst="rect">
            <a:avLst/>
          </a:prstGeom>
        </p:spPr>
      </p:pic>
      <p:pic>
        <p:nvPicPr>
          <p:cNvPr id="3" name="Picture 2"/>
          <p:cNvPicPr>
            <a:picLocks noChangeAspect="1"/>
          </p:cNvPicPr>
          <p:nvPr/>
        </p:nvPicPr>
        <p:blipFill rotWithShape="1">
          <a:blip r:embed="rId14">
            <a:extLst>
              <a:ext uri="{28A0092B-C50C-407E-A947-70E740481C1C}">
                <a14:useLocalDpi xmlns:a14="http://schemas.microsoft.com/office/drawing/2010/main" val="0"/>
              </a:ext>
            </a:extLst>
          </a:blip>
          <a:srcRect t="-2419" b="3020"/>
          <a:stretch/>
        </p:blipFill>
        <p:spPr>
          <a:xfrm>
            <a:off x="3251121" y="4619894"/>
            <a:ext cx="643414" cy="639547"/>
          </a:xfrm>
          <a:prstGeom prst="rect">
            <a:avLst/>
          </a:prstGeom>
        </p:spPr>
      </p:pic>
      <p:pic>
        <p:nvPicPr>
          <p:cNvPr id="9" name="Picture 8"/>
          <p:cNvPicPr>
            <a:picLocks noChangeAspect="1"/>
          </p:cNvPicPr>
          <p:nvPr/>
        </p:nvPicPr>
        <p:blipFill rotWithShape="1">
          <a:blip r:embed="rId15">
            <a:extLst>
              <a:ext uri="{28A0092B-C50C-407E-A947-70E740481C1C}">
                <a14:useLocalDpi xmlns:a14="http://schemas.microsoft.com/office/drawing/2010/main" val="0"/>
              </a:ext>
            </a:extLst>
          </a:blip>
          <a:srcRect t="4576" b="4942"/>
          <a:stretch/>
        </p:blipFill>
        <p:spPr>
          <a:xfrm>
            <a:off x="3250410" y="5259441"/>
            <a:ext cx="629221" cy="569326"/>
          </a:xfrm>
          <a:prstGeom prst="rect">
            <a:avLst/>
          </a:prstGeom>
        </p:spPr>
      </p:pic>
      <p:pic>
        <p:nvPicPr>
          <p:cNvPr id="10" name="Picture 9"/>
          <p:cNvPicPr>
            <a:picLocks noChangeAspect="1"/>
          </p:cNvPicPr>
          <p:nvPr/>
        </p:nvPicPr>
        <p:blipFill rotWithShape="1">
          <a:blip r:embed="rId16">
            <a:extLst>
              <a:ext uri="{28A0092B-C50C-407E-A947-70E740481C1C}">
                <a14:useLocalDpi xmlns:a14="http://schemas.microsoft.com/office/drawing/2010/main" val="0"/>
              </a:ext>
            </a:extLst>
          </a:blip>
          <a:srcRect t="18782"/>
          <a:stretch/>
        </p:blipFill>
        <p:spPr>
          <a:xfrm>
            <a:off x="3270159" y="5786080"/>
            <a:ext cx="547305" cy="592945"/>
          </a:xfrm>
          <a:prstGeom prst="rect">
            <a:avLst/>
          </a:prstGeom>
        </p:spPr>
      </p:pic>
      <p:pic>
        <p:nvPicPr>
          <p:cNvPr id="11" name="Picture 10"/>
          <p:cNvPicPr>
            <a:picLocks noChangeAspect="1"/>
          </p:cNvPicPr>
          <p:nvPr/>
        </p:nvPicPr>
        <p:blipFill rotWithShape="1">
          <a:blip r:embed="rId17">
            <a:extLst>
              <a:ext uri="{28A0092B-C50C-407E-A947-70E740481C1C}">
                <a14:useLocalDpi xmlns:a14="http://schemas.microsoft.com/office/drawing/2010/main" val="0"/>
              </a:ext>
            </a:extLst>
          </a:blip>
          <a:srcRect t="5717"/>
          <a:stretch/>
        </p:blipFill>
        <p:spPr>
          <a:xfrm>
            <a:off x="3251603" y="1630456"/>
            <a:ext cx="626839" cy="591007"/>
          </a:xfrm>
          <a:prstGeom prst="rect">
            <a:avLst/>
          </a:prstGeom>
        </p:spPr>
      </p:pic>
      <p:pic>
        <p:nvPicPr>
          <p:cNvPr id="7" name="Picture 6"/>
          <p:cNvPicPr>
            <a:picLocks noChangeAspect="1"/>
          </p:cNvPicPr>
          <p:nvPr/>
        </p:nvPicPr>
        <p:blipFill rotWithShape="1">
          <a:blip r:embed="rId18">
            <a:extLst>
              <a:ext uri="{28A0092B-C50C-407E-A947-70E740481C1C}">
                <a14:useLocalDpi xmlns:a14="http://schemas.microsoft.com/office/drawing/2010/main" val="0"/>
              </a:ext>
            </a:extLst>
          </a:blip>
          <a:srcRect t="8669"/>
          <a:stretch/>
        </p:blipFill>
        <p:spPr>
          <a:xfrm>
            <a:off x="3250413" y="1003300"/>
            <a:ext cx="595726" cy="627156"/>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50413" y="2161074"/>
            <a:ext cx="608429" cy="606960"/>
          </a:xfrm>
          <a:prstGeom prst="rect">
            <a:avLst/>
          </a:prstGeom>
        </p:spPr>
      </p:pic>
    </p:spTree>
    <p:extLst>
      <p:ext uri="{BB962C8B-B14F-4D97-AF65-F5344CB8AC3E}">
        <p14:creationId xmlns:p14="http://schemas.microsoft.com/office/powerpoint/2010/main" val="18607903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79516" y="1378515"/>
            <a:ext cx="5163658" cy="523220"/>
          </a:xfrm>
          <a:prstGeom prst="rect">
            <a:avLst/>
          </a:prstGeom>
        </p:spPr>
        <p:txBody>
          <a:bodyPr wrap="none">
            <a:spAutoFit/>
          </a:bodyPr>
          <a:lstStyle/>
          <a:p>
            <a:r>
              <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rPr>
              <a:t>王絢</a:t>
            </a:r>
            <a:r>
              <a:rPr lang="zh-TW" altLang="en-US" sz="2800"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臻 </a:t>
            </a:r>
            <a:r>
              <a:rPr lang="en-US" altLang="zh-TW" sz="2800"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Michelle</a:t>
            </a:r>
            <a:r>
              <a:rPr lang="zh-TW" altLang="en-US" sz="2800"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sz="2800"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Wang</a:t>
            </a:r>
            <a:endPar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矩形 4"/>
          <p:cNvSpPr/>
          <p:nvPr/>
        </p:nvSpPr>
        <p:spPr>
          <a:xfrm>
            <a:off x="3979516" y="2120996"/>
            <a:ext cx="7108898" cy="2031325"/>
          </a:xfrm>
          <a:prstGeom prst="rect">
            <a:avLst/>
          </a:prstGeom>
        </p:spPr>
        <p:txBody>
          <a:bodyPr wrap="square">
            <a:spAutoFit/>
          </a:bodyPr>
          <a:lstStyle/>
          <a:p>
            <a:pPr>
              <a:defRPr/>
            </a:pPr>
            <a:r>
              <a:rPr lang="en-US" altLang="zh-TW" dirty="0">
                <a:solidFill>
                  <a:schemeClr val="tx1">
                    <a:lumMod val="75000"/>
                    <a:lumOff val="25000"/>
                  </a:schemeClr>
                </a:solidFill>
              </a:rPr>
              <a:t>Founder and Executive Director </a:t>
            </a:r>
            <a:r>
              <a:rPr lang="en-US" altLang="zh-TW" dirty="0" smtClean="0">
                <a:solidFill>
                  <a:schemeClr val="tx1">
                    <a:lumMod val="75000"/>
                    <a:lumOff val="25000"/>
                  </a:schemeClr>
                </a:solidFill>
              </a:rPr>
              <a:t>at Strength </a:t>
            </a:r>
            <a:r>
              <a:rPr lang="en-US" altLang="zh-TW" dirty="0">
                <a:solidFill>
                  <a:schemeClr val="tx1">
                    <a:lumMod val="75000"/>
                    <a:lumOff val="25000"/>
                  </a:schemeClr>
                </a:solidFill>
              </a:rPr>
              <a:t>Master </a:t>
            </a:r>
            <a:r>
              <a:rPr lang="en-US" altLang="zh-TW" dirty="0" smtClean="0">
                <a:solidFill>
                  <a:schemeClr val="tx1">
                    <a:lumMod val="75000"/>
                    <a:lumOff val="25000"/>
                  </a:schemeClr>
                </a:solidFill>
              </a:rPr>
              <a:t>Group</a:t>
            </a:r>
          </a:p>
          <a:p>
            <a:pPr>
              <a:defRPr/>
            </a:pPr>
            <a:r>
              <a:rPr lang="en-US" altLang="zh-TW" dirty="0" err="1" smtClean="0">
                <a:solidFill>
                  <a:schemeClr val="tx1">
                    <a:lumMod val="75000"/>
                    <a:lumOff val="25000"/>
                  </a:schemeClr>
                </a:solidFill>
              </a:rPr>
              <a:t>Tunghai</a:t>
            </a:r>
            <a:r>
              <a:rPr lang="en-US" altLang="zh-TW" dirty="0" smtClean="0">
                <a:solidFill>
                  <a:schemeClr val="tx1">
                    <a:lumMod val="75000"/>
                    <a:lumOff val="25000"/>
                  </a:schemeClr>
                </a:solidFill>
              </a:rPr>
              <a:t> University, Executive Master of Business Administration (EMBA)</a:t>
            </a:r>
            <a:endParaRPr lang="en-US" altLang="zh-TW" dirty="0">
              <a:solidFill>
                <a:schemeClr val="tx1">
                  <a:lumMod val="75000"/>
                  <a:lumOff val="25000"/>
                </a:schemeClr>
              </a:solidFill>
            </a:endParaRPr>
          </a:p>
          <a:p>
            <a:pPr fontAlgn="base"/>
            <a:endParaRPr lang="en-US" altLang="zh-TW" dirty="0" smtClean="0">
              <a:solidFill>
                <a:schemeClr val="tx1">
                  <a:lumMod val="75000"/>
                  <a:lumOff val="25000"/>
                </a:schemeClr>
              </a:solidFill>
            </a:endParaRPr>
          </a:p>
          <a:p>
            <a:pPr fontAlgn="base"/>
            <a:r>
              <a:rPr lang="en-US" altLang="zh-TW" dirty="0" smtClean="0">
                <a:solidFill>
                  <a:schemeClr val="tx1">
                    <a:lumMod val="75000"/>
                    <a:lumOff val="25000"/>
                  </a:schemeClr>
                </a:solidFill>
              </a:rPr>
              <a:t>Aims </a:t>
            </a:r>
            <a:r>
              <a:rPr lang="en-US" altLang="zh-TW" dirty="0">
                <a:solidFill>
                  <a:schemeClr val="tx1">
                    <a:lumMod val="75000"/>
                    <a:lumOff val="25000"/>
                  </a:schemeClr>
                </a:solidFill>
              </a:rPr>
              <a:t>to help people follow through their workout routines by integrating both hardware and software to provide an all inclusive solution to health and wellness. </a:t>
            </a:r>
            <a:endParaRPr lang="zh-TW" altLang="en-US" dirty="0">
              <a:solidFill>
                <a:schemeClr val="tx1">
                  <a:lumMod val="75000"/>
                  <a:lumOff val="25000"/>
                </a:schemeClr>
              </a:solidFill>
            </a:endParaRPr>
          </a:p>
          <a:p>
            <a:pPr fontAlgn="base"/>
            <a:endParaRPr lang="en-US" altLang="zh-TW" dirty="0">
              <a:solidFill>
                <a:schemeClr val="tx1">
                  <a:lumMod val="75000"/>
                  <a:lumOff val="25000"/>
                </a:schemeClr>
              </a:solidFill>
            </a:endParaRPr>
          </a:p>
        </p:txBody>
      </p:sp>
      <p:sp>
        <p:nvSpPr>
          <p:cNvPr id="7" name="矩形 6"/>
          <p:cNvSpPr/>
          <p:nvPr/>
        </p:nvSpPr>
        <p:spPr>
          <a:xfrm>
            <a:off x="3979516" y="4152321"/>
            <a:ext cx="6898691" cy="1754326"/>
          </a:xfrm>
          <a:prstGeom prst="rect">
            <a:avLst/>
          </a:prstGeom>
        </p:spPr>
        <p:txBody>
          <a:bodyPr wrap="square">
            <a:spAutoFit/>
          </a:bodyPr>
          <a:lstStyle/>
          <a:p>
            <a:r>
              <a:rPr lang="zh-TW" altLang="en-US" dirty="0" smtClean="0">
                <a:solidFill>
                  <a:schemeClr val="tx1">
                    <a:lumMod val="75000"/>
                    <a:lumOff val="25000"/>
                  </a:schemeClr>
                </a:solidFill>
                <a:latin typeface="微軟正黑體" panose="020B0604030504040204" pitchFamily="34" charset="-120"/>
                <a:ea typeface="微軟正黑體" panose="020B0604030504040204" pitchFamily="34" charset="-120"/>
              </a:rPr>
              <a:t>明躍國際 創辦人與執行董事 </a:t>
            </a:r>
            <a:endPar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東海大學高階經營管理碩士在職專班</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rPr>
              <a:t>EMBA)</a:t>
            </a:r>
          </a:p>
          <a:p>
            <a:r>
              <a:rPr lang="zh-TW" altLang="en-US" dirty="0" smtClean="0">
                <a:solidFill>
                  <a:schemeClr val="tx1">
                    <a:lumMod val="75000"/>
                    <a:lumOff val="25000"/>
                  </a:schemeClr>
                </a:solidFill>
                <a:latin typeface="微軟正黑體" panose="020B0604030504040204" pitchFamily="34" charset="-120"/>
                <a:ea typeface="微軟正黑體" panose="020B0604030504040204" pitchFamily="34" charset="-120"/>
              </a:rPr>
              <a:t>台灣青年創業楷模第</a:t>
            </a:r>
            <a:r>
              <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rPr>
              <a:t>29</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屆</a:t>
            </a:r>
            <a:r>
              <a:rPr lang="zh-TW" altLang="en-US" dirty="0" smtClean="0">
                <a:solidFill>
                  <a:schemeClr val="tx1">
                    <a:lumMod val="75000"/>
                    <a:lumOff val="25000"/>
                  </a:schemeClr>
                </a:solidFill>
                <a:latin typeface="微軟正黑體" panose="020B0604030504040204" pitchFamily="34" charset="-120"/>
                <a:ea typeface="微軟正黑體" panose="020B0604030504040204" pitchFamily="34" charset="-120"/>
              </a:rPr>
              <a:t>相扶獎</a:t>
            </a:r>
            <a:endPar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endPar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dirty="0" smtClean="0">
                <a:solidFill>
                  <a:schemeClr val="tx1">
                    <a:lumMod val="75000"/>
                    <a:lumOff val="25000"/>
                  </a:schemeClr>
                </a:solidFill>
                <a:latin typeface="微軟正黑體" panose="020B0604030504040204" pitchFamily="34" charset="-120"/>
                <a:ea typeface="微軟正黑體" panose="020B0604030504040204" pitchFamily="34" charset="-120"/>
              </a:rPr>
              <a:t>以</a:t>
            </a: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幫助人們有效落實持續性的運動為目標，提供全方位的健康解決方案，發展獨特的競爭優勢，朝向健康領域的領導者積極發展。</a:t>
            </a:r>
          </a:p>
        </p:txBody>
      </p:sp>
      <p:pic>
        <p:nvPicPr>
          <p:cNvPr id="6" name="Picture 6"/>
          <p:cNvPicPr>
            <a:picLocks noChangeAspect="1"/>
          </p:cNvPicPr>
          <p:nvPr/>
        </p:nvPicPr>
        <p:blipFill rotWithShape="1">
          <a:blip r:embed="rId2">
            <a:extLst>
              <a:ext uri="{28A0092B-C50C-407E-A947-70E740481C1C}">
                <a14:useLocalDpi xmlns:a14="http://schemas.microsoft.com/office/drawing/2010/main" val="0"/>
              </a:ext>
            </a:extLst>
          </a:blip>
          <a:srcRect t="8669"/>
          <a:stretch/>
        </p:blipFill>
        <p:spPr>
          <a:xfrm>
            <a:off x="1001199" y="2120996"/>
            <a:ext cx="2459586" cy="2589352"/>
          </a:xfrm>
          <a:prstGeom prst="rect">
            <a:avLst/>
          </a:prstGeom>
        </p:spPr>
      </p:pic>
    </p:spTree>
    <p:extLst>
      <p:ext uri="{BB962C8B-B14F-4D97-AF65-F5344CB8AC3E}">
        <p14:creationId xmlns:p14="http://schemas.microsoft.com/office/powerpoint/2010/main" val="2107565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36882" y="712951"/>
            <a:ext cx="2702984" cy="523220"/>
          </a:xfrm>
          <a:prstGeom prst="rect">
            <a:avLst/>
          </a:prstGeom>
        </p:spPr>
        <p:txBody>
          <a:bodyPr wrap="none">
            <a:spAutoFit/>
          </a:bodyPr>
          <a:lstStyle/>
          <a:p>
            <a:pPr>
              <a:defRPr/>
            </a:pPr>
            <a:r>
              <a:rPr lang="en-US" altLang="zh-TW" sz="2800" spc="600" dirty="0">
                <a:solidFill>
                  <a:schemeClr val="tx1">
                    <a:lumMod val="75000"/>
                    <a:lumOff val="25000"/>
                  </a:schemeClr>
                </a:solidFill>
                <a:latin typeface="微軟正黑體" panose="020B0604030504040204" pitchFamily="34" charset="-120"/>
                <a:ea typeface="微軟正黑體" panose="020B0604030504040204" pitchFamily="34" charset="-120"/>
              </a:rPr>
              <a:t>Phil</a:t>
            </a:r>
            <a:r>
              <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sz="2800" spc="600" dirty="0">
                <a:solidFill>
                  <a:schemeClr val="tx1">
                    <a:lumMod val="75000"/>
                    <a:lumOff val="25000"/>
                  </a:schemeClr>
                </a:solidFill>
                <a:latin typeface="微軟正黑體" panose="020B0604030504040204" pitchFamily="34" charset="-120"/>
                <a:ea typeface="微軟正黑體" panose="020B0604030504040204" pitchFamily="34" charset="-120"/>
              </a:rPr>
              <a:t>Scotti</a:t>
            </a:r>
            <a:endPar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 name="矩形 4"/>
          <p:cNvSpPr/>
          <p:nvPr/>
        </p:nvSpPr>
        <p:spPr>
          <a:xfrm>
            <a:off x="3363309" y="1469055"/>
            <a:ext cx="7346732" cy="2308324"/>
          </a:xfrm>
          <a:prstGeom prst="rect">
            <a:avLst/>
          </a:prstGeom>
        </p:spPr>
        <p:txBody>
          <a:bodyPr wrap="square">
            <a:spAutoFit/>
          </a:bodyPr>
          <a:lstStyle/>
          <a:p>
            <a:pPr>
              <a:defRPr/>
            </a:pPr>
            <a:r>
              <a:rPr lang="en-US" altLang="zh-TW" dirty="0" smtClean="0">
                <a:solidFill>
                  <a:schemeClr val="tx1">
                    <a:lumMod val="75000"/>
                    <a:lumOff val="25000"/>
                  </a:schemeClr>
                </a:solidFill>
              </a:rPr>
              <a:t>Strategic Consultant for various </a:t>
            </a:r>
            <a:r>
              <a:rPr lang="zh-TW" altLang="en-US" dirty="0" smtClean="0">
                <a:solidFill>
                  <a:schemeClr val="tx1">
                    <a:lumMod val="75000"/>
                    <a:lumOff val="25000"/>
                  </a:schemeClr>
                </a:solidFill>
              </a:rPr>
              <a:t> </a:t>
            </a:r>
            <a:r>
              <a:rPr lang="en-US" altLang="zh-TW" dirty="0" smtClean="0">
                <a:solidFill>
                  <a:schemeClr val="tx1">
                    <a:lumMod val="75000"/>
                    <a:lumOff val="25000"/>
                  </a:schemeClr>
                </a:solidFill>
              </a:rPr>
              <a:t>companies</a:t>
            </a:r>
          </a:p>
          <a:p>
            <a:pPr>
              <a:defRPr/>
            </a:pPr>
            <a:r>
              <a:rPr lang="en-US" altLang="zh-TW" dirty="0" smtClean="0">
                <a:solidFill>
                  <a:schemeClr val="tx1">
                    <a:lumMod val="75000"/>
                    <a:lumOff val="25000"/>
                  </a:schemeClr>
                </a:solidFill>
              </a:rPr>
              <a:t>Founder </a:t>
            </a:r>
            <a:r>
              <a:rPr lang="en-US" altLang="zh-TW" dirty="0">
                <a:solidFill>
                  <a:schemeClr val="tx1">
                    <a:lumMod val="75000"/>
                    <a:lumOff val="25000"/>
                  </a:schemeClr>
                </a:solidFill>
              </a:rPr>
              <a:t>and CEO of Mindless Weight Loss LLC in </a:t>
            </a:r>
            <a:r>
              <a:rPr lang="en-US" altLang="zh-TW" dirty="0" smtClean="0">
                <a:solidFill>
                  <a:schemeClr val="tx1">
                    <a:lumMod val="75000"/>
                    <a:lumOff val="25000"/>
                  </a:schemeClr>
                </a:solidFill>
              </a:rPr>
              <a:t>2016</a:t>
            </a:r>
          </a:p>
          <a:p>
            <a:pPr>
              <a:defRPr/>
            </a:pPr>
            <a:r>
              <a:rPr lang="en-US" altLang="zh-TW" dirty="0" smtClean="0">
                <a:solidFill>
                  <a:schemeClr val="tx1">
                    <a:lumMod val="75000"/>
                    <a:lumOff val="25000"/>
                  </a:schemeClr>
                </a:solidFill>
              </a:rPr>
              <a:t>Co-Founder of Body by Jake Global</a:t>
            </a:r>
          </a:p>
          <a:p>
            <a:pPr>
              <a:defRPr/>
            </a:pPr>
            <a:endParaRPr lang="en-US" altLang="zh-TW" dirty="0">
              <a:solidFill>
                <a:schemeClr val="tx1">
                  <a:lumMod val="75000"/>
                  <a:lumOff val="25000"/>
                </a:schemeClr>
              </a:solidFill>
            </a:endParaRPr>
          </a:p>
          <a:p>
            <a:pPr>
              <a:defRPr/>
            </a:pPr>
            <a:r>
              <a:rPr lang="en-US" altLang="zh-TW" dirty="0">
                <a:solidFill>
                  <a:schemeClr val="tx1">
                    <a:lumMod val="75000"/>
                    <a:lumOff val="25000"/>
                  </a:schemeClr>
                </a:solidFill>
              </a:rPr>
              <a:t>25 years experience in the health and fitness business</a:t>
            </a:r>
            <a:br>
              <a:rPr lang="en-US" altLang="zh-TW" dirty="0">
                <a:solidFill>
                  <a:schemeClr val="tx1">
                    <a:lumMod val="75000"/>
                    <a:lumOff val="25000"/>
                  </a:schemeClr>
                </a:solidFill>
              </a:rPr>
            </a:br>
            <a:r>
              <a:rPr lang="en-US" altLang="zh-TW" dirty="0" smtClean="0">
                <a:solidFill>
                  <a:schemeClr val="tx1">
                    <a:lumMod val="75000"/>
                    <a:lumOff val="25000"/>
                  </a:schemeClr>
                </a:solidFill>
              </a:rPr>
              <a:t>Phil has managed </a:t>
            </a:r>
            <a:r>
              <a:rPr lang="en-US" altLang="zh-TW" dirty="0">
                <a:solidFill>
                  <a:schemeClr val="tx1">
                    <a:lumMod val="75000"/>
                    <a:lumOff val="25000"/>
                  </a:schemeClr>
                </a:solidFill>
              </a:rPr>
              <a:t>numerous marketing programs, sponsorships and partnerships with notable companies including Time Warner, Comcast, the NFL, Reebok, American Airlines, Disney, 24 Hour Fitness and Random House</a:t>
            </a:r>
            <a:endParaRPr lang="zh-TW" altLang="en-US" dirty="0">
              <a:solidFill>
                <a:schemeClr val="tx1">
                  <a:lumMod val="75000"/>
                  <a:lumOff val="25000"/>
                </a:schemeClr>
              </a:solidFill>
            </a:endParaRPr>
          </a:p>
        </p:txBody>
      </p:sp>
      <p:pic>
        <p:nvPicPr>
          <p:cNvPr id="6"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47" y="1955513"/>
            <a:ext cx="2350650" cy="2350650"/>
          </a:xfrm>
          <a:prstGeom prst="rect">
            <a:avLst/>
          </a:prstGeom>
        </p:spPr>
      </p:pic>
      <p:sp>
        <p:nvSpPr>
          <p:cNvPr id="7" name="矩形 6"/>
          <p:cNvSpPr/>
          <p:nvPr/>
        </p:nvSpPr>
        <p:spPr>
          <a:xfrm>
            <a:off x="3363309" y="3976571"/>
            <a:ext cx="7094483" cy="2308324"/>
          </a:xfrm>
          <a:prstGeom prst="rect">
            <a:avLst/>
          </a:prstGeom>
        </p:spPr>
        <p:txBody>
          <a:bodyPr wrap="square">
            <a:spAutoFit/>
          </a:bodyPr>
          <a:lstStyle/>
          <a:p>
            <a:pPr>
              <a:defRPr/>
            </a:pPr>
            <a:r>
              <a:rPr lang="zh-TW" altLang="en-US" dirty="0" smtClean="0">
                <a:solidFill>
                  <a:schemeClr val="tx1">
                    <a:lumMod val="75000"/>
                    <a:lumOff val="25000"/>
                  </a:schemeClr>
                </a:solidFill>
                <a:latin typeface="微軟正黑體" panose="020B0604030504040204" pitchFamily="34" charset="-120"/>
                <a:ea typeface="微軟正黑體" panose="020B0604030504040204" pitchFamily="34" charset="-120"/>
              </a:rPr>
              <a:t>現任多家公司資深策略顧問</a:t>
            </a:r>
            <a:endPar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defRPr/>
            </a:pPr>
            <a:r>
              <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rPr>
              <a:t>Discovery Fit and Health</a:t>
            </a:r>
            <a:r>
              <a:rPr lang="zh-TW" altLang="en-US" dirty="0" smtClean="0">
                <a:solidFill>
                  <a:schemeClr val="tx1">
                    <a:lumMod val="75000"/>
                    <a:lumOff val="25000"/>
                  </a:schemeClr>
                </a:solidFill>
                <a:latin typeface="微軟正黑體" panose="020B0604030504040204" pitchFamily="34" charset="-120"/>
                <a:ea typeface="微軟正黑體" panose="020B0604030504040204" pitchFamily="34" charset="-120"/>
              </a:rPr>
              <a:t>聯合創始人兼製作人</a:t>
            </a:r>
            <a:endPar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defRPr/>
            </a:pPr>
            <a:r>
              <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rPr>
              <a:t>Body by Jake Global </a:t>
            </a:r>
            <a:r>
              <a:rPr lang="zh-TW" altLang="en-US" dirty="0" smtClean="0">
                <a:solidFill>
                  <a:schemeClr val="tx1">
                    <a:lumMod val="75000"/>
                    <a:lumOff val="25000"/>
                  </a:schemeClr>
                </a:solidFill>
                <a:latin typeface="微軟正黑體" panose="020B0604030504040204" pitchFamily="34" charset="-120"/>
                <a:ea typeface="微軟正黑體" panose="020B0604030504040204" pitchFamily="34" charset="-120"/>
              </a:rPr>
              <a:t>聯合創始人 </a:t>
            </a:r>
            <a:endPar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defRPr/>
            </a:pPr>
            <a:endPar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defRPr/>
            </a:pPr>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擁有</a:t>
            </a:r>
            <a:r>
              <a:rPr lang="zh-TW" altLang="en-US" dirty="0" smtClean="0">
                <a:solidFill>
                  <a:schemeClr val="tx1">
                    <a:lumMod val="75000"/>
                    <a:lumOff val="25000"/>
                  </a:schemeClr>
                </a:solidFill>
                <a:latin typeface="微軟正黑體" panose="020B0604030504040204" pitchFamily="34" charset="-120"/>
                <a:ea typeface="微軟正黑體" panose="020B0604030504040204" pitchFamily="34" charset="-120"/>
              </a:rPr>
              <a:t>超過</a:t>
            </a:r>
            <a:r>
              <a:rPr lang="en-US" altLang="zh-TW" dirty="0" smtClean="0">
                <a:solidFill>
                  <a:schemeClr val="tx1">
                    <a:lumMod val="75000"/>
                    <a:lumOff val="25000"/>
                  </a:schemeClr>
                </a:solidFill>
                <a:latin typeface="微軟正黑體" panose="020B0604030504040204" pitchFamily="34" charset="-120"/>
                <a:ea typeface="微軟正黑體" panose="020B0604030504040204" pitchFamily="34" charset="-120"/>
              </a:rPr>
              <a:t>25</a:t>
            </a:r>
            <a:r>
              <a:rPr lang="zh-TW" altLang="en-US" dirty="0" smtClean="0">
                <a:solidFill>
                  <a:schemeClr val="tx1">
                    <a:lumMod val="75000"/>
                    <a:lumOff val="25000"/>
                  </a:schemeClr>
                </a:solidFill>
                <a:latin typeface="微軟正黑體" panose="020B0604030504040204" pitchFamily="34" charset="-120"/>
                <a:ea typeface="微軟正黑體" panose="020B0604030504040204" pitchFamily="34" charset="-120"/>
              </a:rPr>
              <a:t>年的健康和健身業務經驗，致力於建立一個健身帝國，並被美國評為在電視行業中最具有影響力的人物之一。經營過許多營銷計畫，包含與</a:t>
            </a:r>
            <a:r>
              <a:rPr lang="en-US" altLang="zh-TW" dirty="0">
                <a:solidFill>
                  <a:schemeClr val="tx1">
                    <a:lumMod val="75000"/>
                    <a:lumOff val="25000"/>
                  </a:schemeClr>
                </a:solidFill>
                <a:latin typeface="微軟正黑體" panose="020B0604030504040204" pitchFamily="34" charset="-120"/>
                <a:ea typeface="微軟正黑體" panose="020B0604030504040204" pitchFamily="34" charset="-120"/>
              </a:rPr>
              <a:t>Time Warner, Comcast, the NFL, Reebok, American Airlines, Disney, 24 Hour Fitness and Random House</a:t>
            </a:r>
            <a:endPar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7385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89432" y="778366"/>
            <a:ext cx="4350871" cy="523220"/>
          </a:xfrm>
          <a:prstGeom prst="rect">
            <a:avLst/>
          </a:prstGeom>
        </p:spPr>
        <p:txBody>
          <a:bodyPr wrap="none">
            <a:spAutoFit/>
          </a:bodyPr>
          <a:lstStyle/>
          <a:p>
            <a:pPr>
              <a:defRPr/>
            </a:pPr>
            <a:r>
              <a:rPr lang="en-US" altLang="zh-TW" sz="2800"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Simone </a:t>
            </a:r>
            <a:r>
              <a:rPr lang="en-US" altLang="zh-TW" sz="2800" spc="600" dirty="0" err="1" smtClean="0">
                <a:solidFill>
                  <a:schemeClr val="tx1">
                    <a:lumMod val="75000"/>
                    <a:lumOff val="25000"/>
                  </a:schemeClr>
                </a:solidFill>
                <a:latin typeface="微軟正黑體" panose="020B0604030504040204" pitchFamily="34" charset="-120"/>
                <a:ea typeface="微軟正黑體" panose="020B0604030504040204" pitchFamily="34" charset="-120"/>
              </a:rPr>
              <a:t>Sansavini</a:t>
            </a:r>
            <a:endPar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3" name="矩形 2"/>
          <p:cNvSpPr/>
          <p:nvPr/>
        </p:nvSpPr>
        <p:spPr>
          <a:xfrm>
            <a:off x="3489432" y="1681769"/>
            <a:ext cx="6474375" cy="2308324"/>
          </a:xfrm>
          <a:prstGeom prst="rect">
            <a:avLst/>
          </a:prstGeom>
        </p:spPr>
        <p:txBody>
          <a:bodyPr wrap="square">
            <a:spAutoFit/>
          </a:bodyPr>
          <a:lstStyle/>
          <a:p>
            <a:r>
              <a:rPr lang="en-US" altLang="zh-TW" dirty="0" smtClean="0">
                <a:solidFill>
                  <a:schemeClr val="tx1">
                    <a:lumMod val="75000"/>
                    <a:lumOff val="25000"/>
                  </a:schemeClr>
                </a:solidFill>
              </a:rPr>
              <a:t>Entrepreneur and expert in </a:t>
            </a:r>
            <a:r>
              <a:rPr lang="en-US" altLang="zh-TW" dirty="0">
                <a:solidFill>
                  <a:schemeClr val="tx1">
                    <a:lumMod val="75000"/>
                    <a:lumOff val="25000"/>
                  </a:schemeClr>
                </a:solidFill>
              </a:rPr>
              <a:t>International Business Management</a:t>
            </a:r>
            <a:endParaRPr lang="en-US" altLang="zh-TW" dirty="0" smtClean="0">
              <a:solidFill>
                <a:schemeClr val="tx1">
                  <a:lumMod val="75000"/>
                  <a:lumOff val="25000"/>
                </a:schemeClr>
              </a:solidFill>
            </a:endParaRPr>
          </a:p>
          <a:p>
            <a:r>
              <a:rPr lang="en-US" altLang="zh-TW" dirty="0" smtClean="0">
                <a:solidFill>
                  <a:schemeClr val="tx1">
                    <a:lumMod val="75000"/>
                    <a:lumOff val="25000"/>
                  </a:schemeClr>
                </a:solidFill>
              </a:rPr>
              <a:t>CEO </a:t>
            </a:r>
            <a:r>
              <a:rPr lang="en-US" altLang="zh-TW" dirty="0">
                <a:solidFill>
                  <a:schemeClr val="tx1">
                    <a:lumMod val="75000"/>
                    <a:lumOff val="25000"/>
                  </a:schemeClr>
                </a:solidFill>
              </a:rPr>
              <a:t>of Italian Trade Centre and Change </a:t>
            </a:r>
            <a:r>
              <a:rPr lang="en-US" altLang="zh-TW" dirty="0" smtClean="0">
                <a:solidFill>
                  <a:schemeClr val="tx1">
                    <a:lumMod val="75000"/>
                    <a:lumOff val="25000"/>
                  </a:schemeClr>
                </a:solidFill>
              </a:rPr>
              <a:t>Training</a:t>
            </a:r>
            <a:br>
              <a:rPr lang="en-US" altLang="zh-TW" dirty="0" smtClean="0">
                <a:solidFill>
                  <a:schemeClr val="tx1">
                    <a:lumMod val="75000"/>
                    <a:lumOff val="25000"/>
                  </a:schemeClr>
                </a:solidFill>
              </a:rPr>
            </a:br>
            <a:r>
              <a:rPr lang="en-US" altLang="zh-TW" dirty="0" smtClean="0">
                <a:solidFill>
                  <a:schemeClr val="tx1">
                    <a:lumMod val="75000"/>
                    <a:lumOff val="25000"/>
                  </a:schemeClr>
                </a:solidFill>
              </a:rPr>
              <a:t/>
            </a:r>
            <a:br>
              <a:rPr lang="en-US" altLang="zh-TW" dirty="0" smtClean="0">
                <a:solidFill>
                  <a:schemeClr val="tx1">
                    <a:lumMod val="75000"/>
                    <a:lumOff val="25000"/>
                  </a:schemeClr>
                </a:solidFill>
              </a:rPr>
            </a:br>
            <a:r>
              <a:rPr lang="en-US" altLang="zh-TW" dirty="0" smtClean="0">
                <a:solidFill>
                  <a:schemeClr val="tx1">
                    <a:lumMod val="75000"/>
                    <a:lumOff val="25000"/>
                  </a:schemeClr>
                </a:solidFill>
              </a:rPr>
              <a:t>Retired</a:t>
            </a:r>
            <a:r>
              <a:rPr lang="zh-TW" altLang="en-US" dirty="0" smtClean="0">
                <a:solidFill>
                  <a:schemeClr val="tx1">
                    <a:lumMod val="75000"/>
                    <a:lumOff val="25000"/>
                  </a:schemeClr>
                </a:solidFill>
              </a:rPr>
              <a:t> </a:t>
            </a:r>
            <a:r>
              <a:rPr lang="en-US" altLang="zh-TW" dirty="0" smtClean="0">
                <a:solidFill>
                  <a:schemeClr val="tx1">
                    <a:lumMod val="75000"/>
                    <a:lumOff val="25000"/>
                  </a:schemeClr>
                </a:solidFill>
              </a:rPr>
              <a:t>rowing</a:t>
            </a:r>
            <a:r>
              <a:rPr lang="zh-TW" altLang="en-US" dirty="0" smtClean="0">
                <a:solidFill>
                  <a:schemeClr val="tx1">
                    <a:lumMod val="75000"/>
                    <a:lumOff val="25000"/>
                  </a:schemeClr>
                </a:solidFill>
              </a:rPr>
              <a:t> </a:t>
            </a:r>
            <a:r>
              <a:rPr lang="en-US" altLang="zh-TW" dirty="0" err="1" smtClean="0">
                <a:solidFill>
                  <a:schemeClr val="tx1">
                    <a:lumMod val="75000"/>
                    <a:lumOff val="25000"/>
                  </a:schemeClr>
                </a:solidFill>
              </a:rPr>
              <a:t>athelete</a:t>
            </a:r>
            <a:r>
              <a:rPr lang="en-US" altLang="zh-TW" dirty="0" smtClean="0">
                <a:solidFill>
                  <a:schemeClr val="tx1">
                    <a:lumMod val="75000"/>
                    <a:lumOff val="25000"/>
                  </a:schemeClr>
                </a:solidFill>
              </a:rPr>
              <a:t>.</a:t>
            </a:r>
            <a:r>
              <a:rPr lang="zh-TW" altLang="en-US" dirty="0" smtClean="0">
                <a:solidFill>
                  <a:schemeClr val="tx1">
                    <a:lumMod val="75000"/>
                    <a:lumOff val="25000"/>
                  </a:schemeClr>
                </a:solidFill>
              </a:rPr>
              <a:t> </a:t>
            </a:r>
            <a:r>
              <a:rPr lang="en-US" altLang="zh-TW" dirty="0" smtClean="0"/>
              <a:t>Italian </a:t>
            </a:r>
            <a:r>
              <a:rPr lang="en-US" altLang="zh-TW" dirty="0"/>
              <a:t>national team from 1983 to 1987. Italian champion (boat 4 coxless) in 1985. Bronze medal in 1985 world </a:t>
            </a:r>
            <a:r>
              <a:rPr lang="en-US" altLang="zh-TW" dirty="0" smtClean="0"/>
              <a:t>championship.</a:t>
            </a:r>
            <a:r>
              <a:rPr lang="zh-TW" altLang="en-US" dirty="0" smtClean="0"/>
              <a:t> </a:t>
            </a:r>
            <a:r>
              <a:rPr lang="en-US" altLang="zh-TW" dirty="0" smtClean="0"/>
              <a:t>Many </a:t>
            </a:r>
            <a:r>
              <a:rPr lang="en-US" altLang="zh-TW" dirty="0"/>
              <a:t>other results and medals in international competitions</a:t>
            </a:r>
            <a:endParaRPr lang="zh-TW" altLang="zh-TW" dirty="0"/>
          </a:p>
          <a:p>
            <a:endParaRPr lang="zh-TW" altLang="en-US" dirty="0">
              <a:solidFill>
                <a:schemeClr val="tx1">
                  <a:lumMod val="75000"/>
                  <a:lumOff val="25000"/>
                </a:schemeClr>
              </a:solidFill>
            </a:endParaRPr>
          </a:p>
        </p:txBody>
      </p:sp>
      <p:sp>
        <p:nvSpPr>
          <p:cNvPr id="5" name="文字方塊 4"/>
          <p:cNvSpPr txBox="1"/>
          <p:nvPr/>
        </p:nvSpPr>
        <p:spPr>
          <a:xfrm>
            <a:off x="3489431" y="3990093"/>
            <a:ext cx="7543329" cy="1754326"/>
          </a:xfrm>
          <a:prstGeom prst="rect">
            <a:avLst/>
          </a:prstGeom>
          <a:noFill/>
        </p:spPr>
        <p:txBody>
          <a:bodyPr wrap="square" rtlCol="0">
            <a:spAutoFit/>
          </a:bodyPr>
          <a:lstStyle/>
          <a:p>
            <a:r>
              <a:rPr lang="zh-TW" altLang="en-US" dirty="0" smtClean="0">
                <a:solidFill>
                  <a:schemeClr val="tx1">
                    <a:lumMod val="75000"/>
                    <a:lumOff val="25000"/>
                  </a:schemeClr>
                </a:solidFill>
                <a:latin typeface="Microsoft JhengHei" charset="-120"/>
                <a:ea typeface="Microsoft JhengHei" charset="-120"/>
                <a:cs typeface="Microsoft JhengHei" charset="-120"/>
              </a:rPr>
              <a:t>專精於國際</a:t>
            </a:r>
            <a:r>
              <a:rPr lang="zh-TW" altLang="en-US" dirty="0">
                <a:solidFill>
                  <a:schemeClr val="tx1">
                    <a:lumMod val="75000"/>
                    <a:lumOff val="25000"/>
                  </a:schemeClr>
                </a:solidFill>
                <a:latin typeface="Microsoft JhengHei" charset="-120"/>
                <a:ea typeface="Microsoft JhengHei" charset="-120"/>
                <a:cs typeface="Microsoft JhengHei" charset="-120"/>
              </a:rPr>
              <a:t>企業管理與銷售訓練</a:t>
            </a:r>
            <a:endParaRPr lang="en-US" altLang="zh-TW" dirty="0" smtClean="0">
              <a:solidFill>
                <a:schemeClr val="tx1">
                  <a:lumMod val="75000"/>
                  <a:lumOff val="25000"/>
                </a:schemeClr>
              </a:solidFill>
              <a:latin typeface="Microsoft JhengHei" charset="-120"/>
              <a:ea typeface="Microsoft JhengHei" charset="-120"/>
              <a:cs typeface="Microsoft JhengHei" charset="-120"/>
            </a:endParaRPr>
          </a:p>
          <a:p>
            <a:r>
              <a:rPr lang="zh-TW" altLang="en-US" dirty="0" smtClean="0">
                <a:solidFill>
                  <a:schemeClr val="tx1">
                    <a:lumMod val="75000"/>
                    <a:lumOff val="25000"/>
                  </a:schemeClr>
                </a:solidFill>
                <a:latin typeface="Microsoft JhengHei" charset="-120"/>
                <a:ea typeface="Microsoft JhengHei" charset="-120"/>
                <a:cs typeface="Microsoft JhengHei" charset="-120"/>
              </a:rPr>
              <a:t>意大利</a:t>
            </a:r>
            <a:r>
              <a:rPr lang="zh-TW" altLang="en-US" dirty="0" smtClean="0">
                <a:solidFill>
                  <a:schemeClr val="tx1">
                    <a:lumMod val="75000"/>
                    <a:lumOff val="25000"/>
                  </a:schemeClr>
                </a:solidFill>
                <a:latin typeface="Microsoft JhengHei" charset="-120"/>
                <a:ea typeface="Microsoft JhengHei" charset="-120"/>
                <a:cs typeface="Microsoft JhengHei" charset="-120"/>
              </a:rPr>
              <a:t>對外貿易中心</a:t>
            </a:r>
            <a:r>
              <a:rPr lang="zh-TW" altLang="en-US" dirty="0">
                <a:solidFill>
                  <a:schemeClr val="tx1">
                    <a:lumMod val="75000"/>
                    <a:lumOff val="25000"/>
                  </a:schemeClr>
                </a:solidFill>
                <a:latin typeface="Microsoft JhengHei" charset="-120"/>
                <a:ea typeface="Microsoft JhengHei" charset="-120"/>
                <a:cs typeface="Microsoft JhengHei" charset="-120"/>
              </a:rPr>
              <a:t> </a:t>
            </a:r>
            <a:r>
              <a:rPr lang="zh-TW" altLang="en-US" dirty="0" smtClean="0">
                <a:solidFill>
                  <a:schemeClr val="tx1">
                    <a:lumMod val="75000"/>
                    <a:lumOff val="25000"/>
                  </a:schemeClr>
                </a:solidFill>
                <a:latin typeface="Microsoft JhengHei" charset="-120"/>
                <a:ea typeface="Microsoft JhengHei" charset="-120"/>
                <a:cs typeface="Microsoft JhengHei" charset="-120"/>
              </a:rPr>
              <a:t>國際貿易諮詢公司 </a:t>
            </a:r>
            <a:r>
              <a:rPr lang="en-US" altLang="zh-TW" dirty="0" smtClean="0">
                <a:solidFill>
                  <a:schemeClr val="tx1">
                    <a:lumMod val="75000"/>
                    <a:lumOff val="25000"/>
                  </a:schemeClr>
                </a:solidFill>
                <a:latin typeface="Microsoft JhengHei" charset="-120"/>
                <a:ea typeface="Microsoft JhengHei" charset="-120"/>
                <a:cs typeface="Microsoft JhengHei" charset="-120"/>
              </a:rPr>
              <a:t>CEO</a:t>
            </a:r>
          </a:p>
          <a:p>
            <a:endParaRPr lang="en-US" altLang="zh-TW" dirty="0">
              <a:solidFill>
                <a:schemeClr val="tx1">
                  <a:lumMod val="75000"/>
                  <a:lumOff val="25000"/>
                </a:schemeClr>
              </a:solidFill>
              <a:latin typeface="Microsoft JhengHei" charset="-120"/>
              <a:ea typeface="Microsoft JhengHei" charset="-120"/>
              <a:cs typeface="Microsoft JhengHei" charset="-120"/>
            </a:endParaRPr>
          </a:p>
          <a:p>
            <a:r>
              <a:rPr lang="zh-TW" altLang="en-US" dirty="0" smtClean="0">
                <a:solidFill>
                  <a:schemeClr val="tx1">
                    <a:lumMod val="75000"/>
                    <a:lumOff val="25000"/>
                  </a:schemeClr>
                </a:solidFill>
                <a:latin typeface="Microsoft JhengHei" charset="-120"/>
                <a:ea typeface="Microsoft JhengHei" charset="-120"/>
                <a:cs typeface="Microsoft JhengHei" charset="-120"/>
              </a:rPr>
              <a:t>退役的意大利國家代表隊賽艇選手。</a:t>
            </a:r>
            <a:r>
              <a:rPr lang="en-US" altLang="zh-TW" dirty="0" smtClean="0">
                <a:solidFill>
                  <a:schemeClr val="tx1">
                    <a:lumMod val="75000"/>
                    <a:lumOff val="25000"/>
                  </a:schemeClr>
                </a:solidFill>
                <a:latin typeface="Microsoft JhengHei" charset="-120"/>
                <a:ea typeface="Microsoft JhengHei" charset="-120"/>
                <a:cs typeface="Microsoft JhengHei" charset="-120"/>
              </a:rPr>
              <a:t>1983-1987</a:t>
            </a:r>
            <a:r>
              <a:rPr lang="zh-TW" altLang="en-US" dirty="0" smtClean="0">
                <a:solidFill>
                  <a:schemeClr val="tx1">
                    <a:lumMod val="75000"/>
                    <a:lumOff val="25000"/>
                  </a:schemeClr>
                </a:solidFill>
                <a:latin typeface="Microsoft JhengHei" charset="-120"/>
                <a:ea typeface="Microsoft JhengHei" charset="-120"/>
                <a:cs typeface="Microsoft JhengHei" charset="-120"/>
              </a:rPr>
              <a:t>年曾任義大利賽艇國家代表隊</a:t>
            </a:r>
            <a:r>
              <a:rPr lang="en-US" altLang="zh-TW" dirty="0" smtClean="0">
                <a:solidFill>
                  <a:schemeClr val="tx1">
                    <a:lumMod val="75000"/>
                    <a:lumOff val="25000"/>
                  </a:schemeClr>
                </a:solidFill>
                <a:latin typeface="Microsoft JhengHei" charset="-120"/>
                <a:ea typeface="Microsoft JhengHei" charset="-120"/>
                <a:cs typeface="Microsoft JhengHei" charset="-120"/>
              </a:rPr>
              <a:t>,</a:t>
            </a:r>
            <a:r>
              <a:rPr lang="zh-TW" altLang="en-US" dirty="0" smtClean="0">
                <a:solidFill>
                  <a:schemeClr val="tx1">
                    <a:lumMod val="75000"/>
                    <a:lumOff val="25000"/>
                  </a:schemeClr>
                </a:solidFill>
                <a:latin typeface="Microsoft JhengHei" charset="-120"/>
                <a:ea typeface="Microsoft JhengHei" charset="-120"/>
                <a:cs typeface="Microsoft JhengHei" charset="-120"/>
              </a:rPr>
              <a:t> 獲得許多國際賽事的好成績，</a:t>
            </a:r>
            <a:r>
              <a:rPr lang="en-US" altLang="zh-TW" dirty="0" smtClean="0">
                <a:solidFill>
                  <a:schemeClr val="tx1">
                    <a:lumMod val="75000"/>
                    <a:lumOff val="25000"/>
                  </a:schemeClr>
                </a:solidFill>
                <a:latin typeface="Microsoft JhengHei" charset="-120"/>
                <a:ea typeface="Microsoft JhengHei" charset="-120"/>
                <a:cs typeface="Microsoft JhengHei" charset="-120"/>
              </a:rPr>
              <a:t>1985</a:t>
            </a:r>
            <a:r>
              <a:rPr lang="zh-TW" altLang="en-US" dirty="0" smtClean="0">
                <a:solidFill>
                  <a:schemeClr val="tx1">
                    <a:lumMod val="75000"/>
                    <a:lumOff val="25000"/>
                  </a:schemeClr>
                </a:solidFill>
                <a:latin typeface="Microsoft JhengHei" charset="-120"/>
                <a:ea typeface="Microsoft JhengHei" charset="-120"/>
                <a:cs typeface="Microsoft JhengHei" charset="-120"/>
              </a:rPr>
              <a:t>年是意大利冠軍</a:t>
            </a:r>
            <a:r>
              <a:rPr lang="zh-TW" altLang="en-US" dirty="0" smtClean="0">
                <a:solidFill>
                  <a:schemeClr val="tx1">
                    <a:lumMod val="75000"/>
                    <a:lumOff val="25000"/>
                  </a:schemeClr>
                </a:solidFill>
                <a:latin typeface="Microsoft JhengHei" charset="-120"/>
                <a:ea typeface="Microsoft JhengHei" charset="-120"/>
                <a:cs typeface="Microsoft JhengHei" charset="-120"/>
              </a:rPr>
              <a:t>，同年也在世界錦標賽中為意大利奪得了銅牌</a:t>
            </a:r>
            <a:endParaRPr lang="en-US" altLang="zh-TW" dirty="0" smtClean="0">
              <a:solidFill>
                <a:schemeClr val="tx1">
                  <a:lumMod val="75000"/>
                  <a:lumOff val="25000"/>
                </a:schemeClr>
              </a:solidFill>
              <a:latin typeface="Microsoft JhengHei" charset="-120"/>
              <a:ea typeface="Microsoft JhengHei" charset="-120"/>
              <a:cs typeface="Microsoft JhengHei" charset="-120"/>
            </a:endParaRPr>
          </a:p>
        </p:txBody>
      </p:sp>
      <p:pic>
        <p:nvPicPr>
          <p:cNvPr id="6"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751" y="2503591"/>
            <a:ext cx="2057311" cy="2052344"/>
          </a:xfrm>
          <a:prstGeom prst="rect">
            <a:avLst/>
          </a:prstGeom>
        </p:spPr>
      </p:pic>
    </p:spTree>
    <p:extLst>
      <p:ext uri="{BB962C8B-B14F-4D97-AF65-F5344CB8AC3E}">
        <p14:creationId xmlns:p14="http://schemas.microsoft.com/office/powerpoint/2010/main" val="501665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2702" y="541291"/>
            <a:ext cx="2978764" cy="523220"/>
          </a:xfrm>
          <a:prstGeom prst="rect">
            <a:avLst/>
          </a:prstGeom>
        </p:spPr>
        <p:txBody>
          <a:bodyPr wrap="none">
            <a:spAutoFit/>
          </a:bodyPr>
          <a:lstStyle/>
          <a:p>
            <a:pPr>
              <a:defRPr/>
            </a:pPr>
            <a:r>
              <a:rPr lang="en-US" altLang="zh-TW" sz="2800" spc="600" dirty="0" err="1">
                <a:solidFill>
                  <a:schemeClr val="tx1">
                    <a:lumMod val="75000"/>
                    <a:lumOff val="25000"/>
                  </a:schemeClr>
                </a:solidFill>
                <a:latin typeface="微軟正黑體" panose="020B0604030504040204" pitchFamily="34" charset="-120"/>
                <a:ea typeface="微軟正黑體" panose="020B0604030504040204" pitchFamily="34" charset="-120"/>
              </a:rPr>
              <a:t>Wadi</a:t>
            </a:r>
            <a:r>
              <a:rPr lang="en-US" altLang="zh-TW" sz="2800" spc="600" dirty="0">
                <a:solidFill>
                  <a:schemeClr val="tx1">
                    <a:lumMod val="75000"/>
                    <a:lumOff val="25000"/>
                  </a:schemeClr>
                </a:solidFill>
                <a:latin typeface="微軟正黑體" panose="020B0604030504040204" pitchFamily="34" charset="-120"/>
                <a:ea typeface="微軟正黑體" panose="020B0604030504040204" pitchFamily="34" charset="-120"/>
              </a:rPr>
              <a:t> Rahim</a:t>
            </a:r>
            <a:endPar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310" y="2016619"/>
            <a:ext cx="2135953" cy="2845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762701" y="1229403"/>
            <a:ext cx="7539883" cy="5016758"/>
          </a:xfrm>
          <a:prstGeom prst="rect">
            <a:avLst/>
          </a:prstGeom>
        </p:spPr>
        <p:txBody>
          <a:bodyPr wrap="square">
            <a:spAutoFit/>
          </a:bodyPr>
          <a:lstStyle/>
          <a:p>
            <a:r>
              <a:rPr lang="en-US" altLang="zh-TW" sz="1400" dirty="0">
                <a:latin typeface="Microsoft JhengHei" charset="-120"/>
                <a:ea typeface="Microsoft JhengHei" charset="-120"/>
                <a:cs typeface="Microsoft JhengHei" charset="-120"/>
              </a:rPr>
              <a:t>Currently a consultant in the fitness industry</a:t>
            </a:r>
            <a:endParaRPr lang="zh-TW" altLang="zh-TW" sz="1400" dirty="0">
              <a:latin typeface="Microsoft JhengHei" charset="-120"/>
              <a:ea typeface="Microsoft JhengHei" charset="-120"/>
              <a:cs typeface="Microsoft JhengHei" charset="-120"/>
            </a:endParaRPr>
          </a:p>
          <a:p>
            <a:r>
              <a:rPr lang="en-US" altLang="zh-TW" sz="1400" dirty="0">
                <a:latin typeface="Microsoft JhengHei" charset="-120"/>
                <a:ea typeface="Microsoft JhengHei" charset="-120"/>
                <a:cs typeface="Microsoft JhengHei" charset="-120"/>
              </a:rPr>
              <a:t>Entrepreneur and owner of several companies in military robotics, environmental remediation, small aircraft manufacturing, aircraft maintenance</a:t>
            </a:r>
            <a:endParaRPr lang="zh-TW" altLang="zh-TW" sz="1400" dirty="0">
              <a:latin typeface="Microsoft JhengHei" charset="-120"/>
              <a:ea typeface="Microsoft JhengHei" charset="-120"/>
              <a:cs typeface="Microsoft JhengHei" charset="-120"/>
            </a:endParaRPr>
          </a:p>
          <a:p>
            <a:r>
              <a:rPr lang="en-US" altLang="zh-TW" sz="1400" dirty="0">
                <a:latin typeface="Microsoft JhengHei" charset="-120"/>
                <a:ea typeface="Microsoft JhengHei" charset="-120"/>
                <a:cs typeface="Microsoft JhengHei" charset="-120"/>
              </a:rPr>
              <a:t>MS Electrical Engineering, Virginia Polytechnic Institute and State University</a:t>
            </a:r>
            <a:endParaRPr lang="zh-TW" altLang="zh-TW" sz="1400" dirty="0">
              <a:latin typeface="Microsoft JhengHei" charset="-120"/>
              <a:ea typeface="Microsoft JhengHei" charset="-120"/>
              <a:cs typeface="Microsoft JhengHei" charset="-120"/>
            </a:endParaRPr>
          </a:p>
          <a:p>
            <a:r>
              <a:rPr lang="en-US" altLang="zh-TW" sz="1400" dirty="0">
                <a:latin typeface="Microsoft JhengHei" charset="-120"/>
                <a:ea typeface="Microsoft JhengHei" charset="-120"/>
                <a:cs typeface="Microsoft JhengHei" charset="-120"/>
              </a:rPr>
              <a:t> </a:t>
            </a:r>
            <a:endParaRPr lang="zh-TW" altLang="zh-TW" sz="1400" dirty="0">
              <a:latin typeface="Microsoft JhengHei" charset="-120"/>
              <a:ea typeface="Microsoft JhengHei" charset="-120"/>
              <a:cs typeface="Microsoft JhengHei" charset="-120"/>
            </a:endParaRPr>
          </a:p>
          <a:p>
            <a:r>
              <a:rPr lang="en-US" altLang="zh-TW" sz="1400" dirty="0">
                <a:latin typeface="Microsoft JhengHei" charset="-120"/>
                <a:ea typeface="Microsoft JhengHei" charset="-120"/>
                <a:cs typeface="Microsoft JhengHei" charset="-120"/>
              </a:rPr>
              <a:t>Previously, </a:t>
            </a:r>
            <a:r>
              <a:rPr lang="en-US" altLang="zh-TW" sz="1400" dirty="0" err="1">
                <a:latin typeface="Microsoft JhengHei" charset="-120"/>
                <a:ea typeface="Microsoft JhengHei" charset="-120"/>
                <a:cs typeface="Microsoft JhengHei" charset="-120"/>
              </a:rPr>
              <a:t>Wadi</a:t>
            </a:r>
            <a:r>
              <a:rPr lang="en-US" altLang="zh-TW" sz="1400" dirty="0">
                <a:latin typeface="Microsoft JhengHei" charset="-120"/>
                <a:ea typeface="Microsoft JhengHei" charset="-120"/>
                <a:cs typeface="Microsoft JhengHei" charset="-120"/>
              </a:rPr>
              <a:t> served several senior engineering positions in major aerospace corporations, including Lockheed. He received the Robert E. Gross Award from the Lockheed Corporation for Technical Excellence and Significant Contributions to several major projects. He was also in multiple engineering positions in Fitness equipment manufacturing industry. </a:t>
            </a:r>
            <a:endParaRPr lang="en-US" altLang="zh-TW" sz="1400" dirty="0" smtClean="0">
              <a:latin typeface="Microsoft JhengHei" charset="-120"/>
              <a:ea typeface="Microsoft JhengHei" charset="-120"/>
              <a:cs typeface="Microsoft JhengHei" charset="-120"/>
            </a:endParaRPr>
          </a:p>
          <a:p>
            <a:r>
              <a:rPr lang="en-US" altLang="zh-TW" dirty="0" smtClean="0">
                <a:latin typeface="Microsoft JhengHei" charset="-120"/>
                <a:ea typeface="Microsoft JhengHei" charset="-120"/>
                <a:cs typeface="Microsoft JhengHei" charset="-120"/>
              </a:rPr>
              <a:t/>
            </a:r>
            <a:br>
              <a:rPr lang="en-US" altLang="zh-TW" dirty="0" smtClean="0">
                <a:latin typeface="Microsoft JhengHei" charset="-120"/>
                <a:ea typeface="Microsoft JhengHei" charset="-120"/>
                <a:cs typeface="Microsoft JhengHei" charset="-120"/>
              </a:rPr>
            </a:br>
            <a:r>
              <a:rPr lang="zh-TW" altLang="en-US" dirty="0">
                <a:latin typeface="Microsoft JhengHei" charset="-120"/>
                <a:ea typeface="Microsoft JhengHei" charset="-120"/>
                <a:cs typeface="Microsoft JhengHei" charset="-120"/>
              </a:rPr>
              <a:t>目前擔任專業顧問於健身產業</a:t>
            </a:r>
            <a:endParaRPr lang="en-US" altLang="zh-TW" dirty="0">
              <a:latin typeface="Microsoft JhengHei" charset="-120"/>
              <a:ea typeface="Microsoft JhengHei" charset="-120"/>
              <a:cs typeface="Microsoft JhengHei" charset="-120"/>
            </a:endParaRPr>
          </a:p>
          <a:p>
            <a:r>
              <a:rPr lang="zh-TW" altLang="en-US" dirty="0">
                <a:latin typeface="Microsoft JhengHei" charset="-120"/>
                <a:ea typeface="Microsoft JhengHei" charset="-120"/>
                <a:cs typeface="Microsoft JhengHei" charset="-120"/>
              </a:rPr>
              <a:t>畢業於 美國維吉尼亞理工大學 主修電氣工程領域</a:t>
            </a:r>
            <a:endParaRPr lang="en-US" altLang="zh-TW" dirty="0">
              <a:latin typeface="Microsoft JhengHei" charset="-120"/>
              <a:ea typeface="Microsoft JhengHei" charset="-120"/>
              <a:cs typeface="Microsoft JhengHei" charset="-120"/>
            </a:endParaRPr>
          </a:p>
          <a:p>
            <a:endParaRPr lang="en-US" altLang="zh-TW" dirty="0">
              <a:latin typeface="Microsoft JhengHei" charset="-120"/>
              <a:ea typeface="Microsoft JhengHei" charset="-120"/>
              <a:cs typeface="Microsoft JhengHei" charset="-120"/>
            </a:endParaRPr>
          </a:p>
          <a:p>
            <a:r>
              <a:rPr lang="zh-TW" altLang="en-US" dirty="0">
                <a:latin typeface="Microsoft JhengHei" charset="-120"/>
                <a:ea typeface="Microsoft JhengHei" charset="-120"/>
                <a:cs typeface="Microsoft JhengHei" charset="-120"/>
              </a:rPr>
              <a:t>同時兼任多間企業公司的創辦人及董事，涵蓋的範圍有軍事機器人、環境修復工程、小型飛機製造、飛機工程維修</a:t>
            </a:r>
            <a:endParaRPr lang="en-US" altLang="zh-TW" dirty="0">
              <a:latin typeface="Microsoft JhengHei" charset="-120"/>
              <a:ea typeface="Microsoft JhengHei" charset="-120"/>
              <a:cs typeface="Microsoft JhengHei" charset="-120"/>
            </a:endParaRPr>
          </a:p>
          <a:p>
            <a:endParaRPr lang="en-US" altLang="zh-TW" dirty="0">
              <a:latin typeface="Microsoft JhengHei" charset="-120"/>
              <a:ea typeface="Microsoft JhengHei" charset="-120"/>
              <a:cs typeface="Microsoft JhengHei" charset="-120"/>
            </a:endParaRPr>
          </a:p>
          <a:p>
            <a:r>
              <a:rPr lang="zh-TW" altLang="en-US" dirty="0">
                <a:latin typeface="Microsoft JhengHei" charset="-120"/>
                <a:ea typeface="Microsoft JhengHei" charset="-120"/>
                <a:cs typeface="Microsoft JhengHei" charset="-120"/>
              </a:rPr>
              <a:t>曾任洛克希德 馬丁 </a:t>
            </a:r>
            <a:r>
              <a:rPr lang="en-US" altLang="zh-TW" dirty="0">
                <a:latin typeface="Microsoft JhengHei" charset="-120"/>
                <a:ea typeface="Microsoft JhengHei" charset="-120"/>
                <a:cs typeface="Microsoft JhengHei" charset="-120"/>
              </a:rPr>
              <a:t>(</a:t>
            </a:r>
            <a:r>
              <a:rPr lang="zh-TW" altLang="en-US" dirty="0">
                <a:latin typeface="Microsoft JhengHei" charset="-120"/>
                <a:ea typeface="Microsoft JhengHei" charset="-120"/>
                <a:cs typeface="Microsoft JhengHei" charset="-120"/>
              </a:rPr>
              <a:t>美國知名航太公司</a:t>
            </a:r>
            <a:r>
              <a:rPr lang="en-US" altLang="zh-TW" dirty="0">
                <a:latin typeface="Microsoft JhengHei" charset="-120"/>
                <a:ea typeface="Microsoft JhengHei" charset="-120"/>
                <a:cs typeface="Microsoft JhengHei" charset="-120"/>
              </a:rPr>
              <a:t>) </a:t>
            </a:r>
            <a:r>
              <a:rPr lang="zh-TW" altLang="en-US" dirty="0">
                <a:latin typeface="Microsoft JhengHei" charset="-120"/>
                <a:ea typeface="Microsoft JhengHei" charset="-120"/>
                <a:cs typeface="Microsoft JhengHei" charset="-120"/>
              </a:rPr>
              <a:t>及多個航太公司擔任高級工程師，並在健身器材製造行業擔任多項工程職位獲得</a:t>
            </a:r>
            <a:r>
              <a:rPr lang="en-US" altLang="zh-TW" dirty="0">
                <a:latin typeface="Microsoft JhengHei" charset="-120"/>
                <a:ea typeface="Microsoft JhengHei" charset="-120"/>
                <a:cs typeface="Microsoft JhengHei" charset="-120"/>
              </a:rPr>
              <a:t>Robert E. Gross</a:t>
            </a:r>
            <a:r>
              <a:rPr lang="zh-TW" altLang="en-US" dirty="0">
                <a:latin typeface="Microsoft JhengHei" charset="-120"/>
                <a:ea typeface="Microsoft JhengHei" charset="-120"/>
                <a:cs typeface="Microsoft JhengHei" charset="-120"/>
              </a:rPr>
              <a:t>獎項之殊榮，以表彰在多個重大項目中的卓越技術和重大貢獻</a:t>
            </a:r>
            <a:r>
              <a:rPr lang="zh-TW" altLang="en-US" dirty="0" smtClean="0">
                <a:latin typeface="Microsoft JhengHei" charset="-120"/>
                <a:ea typeface="Microsoft JhengHei" charset="-120"/>
                <a:cs typeface="Microsoft JhengHei" charset="-120"/>
              </a:rPr>
              <a:t>。</a:t>
            </a:r>
            <a:endParaRPr lang="en-US" altLang="zh-TW" dirty="0">
              <a:latin typeface="Microsoft JhengHei" charset="-120"/>
              <a:ea typeface="Microsoft JhengHei" charset="-120"/>
              <a:cs typeface="Microsoft JhengHei" charset="-120"/>
            </a:endParaRPr>
          </a:p>
        </p:txBody>
      </p:sp>
    </p:spTree>
    <p:extLst>
      <p:ext uri="{BB962C8B-B14F-4D97-AF65-F5344CB8AC3E}">
        <p14:creationId xmlns:p14="http://schemas.microsoft.com/office/powerpoint/2010/main" val="337489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50447" y="761936"/>
            <a:ext cx="6143285" cy="523220"/>
          </a:xfrm>
          <a:prstGeom prst="rect">
            <a:avLst/>
          </a:prstGeom>
        </p:spPr>
        <p:txBody>
          <a:bodyPr wrap="none">
            <a:spAutoFit/>
          </a:bodyPr>
          <a:lstStyle/>
          <a:p>
            <a:r>
              <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rPr>
              <a:t>相子</a:t>
            </a:r>
            <a:r>
              <a:rPr lang="zh-TW" altLang="en-US" sz="2800"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元</a:t>
            </a:r>
            <a:r>
              <a:rPr lang="en-US" altLang="zh-TW" sz="2800" spc="600" dirty="0" err="1">
                <a:solidFill>
                  <a:schemeClr val="tx1">
                    <a:lumMod val="75000"/>
                    <a:lumOff val="25000"/>
                  </a:schemeClr>
                </a:solidFill>
                <a:latin typeface="微軟正黑體" panose="020B0604030504040204" pitchFamily="34" charset="-120"/>
                <a:ea typeface="微軟正黑體" panose="020B0604030504040204" pitchFamily="34" charset="-120"/>
              </a:rPr>
              <a:t>Tzyy-Yuang</a:t>
            </a:r>
            <a:r>
              <a:rPr lang="en-US" altLang="zh-TW" sz="2800" spc="600"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sz="2800" spc="600" dirty="0" err="1">
                <a:solidFill>
                  <a:schemeClr val="tx1">
                    <a:lumMod val="75000"/>
                    <a:lumOff val="25000"/>
                  </a:schemeClr>
                </a:solidFill>
                <a:latin typeface="微軟正黑體" panose="020B0604030504040204" pitchFamily="34" charset="-120"/>
                <a:ea typeface="微軟正黑體" panose="020B0604030504040204" pitchFamily="34" charset="-120"/>
              </a:rPr>
              <a:t>Shiang</a:t>
            </a:r>
            <a:r>
              <a:rPr lang="zh-TW" altLang="zh-TW" sz="2800" spc="600" dirty="0">
                <a:solidFill>
                  <a:schemeClr val="tx1">
                    <a:lumMod val="75000"/>
                    <a:lumOff val="25000"/>
                  </a:schemeClr>
                </a:solidFill>
                <a:latin typeface="微軟正黑體" panose="020B0604030504040204" pitchFamily="34" charset="-120"/>
                <a:ea typeface="微軟正黑體" panose="020B0604030504040204" pitchFamily="34" charset="-120"/>
              </a:rPr>
              <a:t> </a:t>
            </a:r>
            <a:endPar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3" name="矩形 2"/>
          <p:cNvSpPr/>
          <p:nvPr/>
        </p:nvSpPr>
        <p:spPr>
          <a:xfrm>
            <a:off x="3550448" y="2056171"/>
            <a:ext cx="7819697" cy="1815882"/>
          </a:xfrm>
          <a:prstGeom prst="rect">
            <a:avLst/>
          </a:prstGeom>
        </p:spPr>
        <p:txBody>
          <a:bodyPr wrap="square">
            <a:spAutoFit/>
          </a:bodyPr>
          <a:lstStyle/>
          <a:p>
            <a:r>
              <a:rPr lang="en-US" altLang="zh-TW" sz="1400" dirty="0">
                <a:solidFill>
                  <a:schemeClr val="tx1">
                    <a:lumMod val="75000"/>
                    <a:lumOff val="25000"/>
                  </a:schemeClr>
                </a:solidFill>
              </a:rPr>
              <a:t>Distinguished </a:t>
            </a:r>
            <a:r>
              <a:rPr lang="en-US" altLang="zh-TW" sz="1400" dirty="0" smtClean="0">
                <a:solidFill>
                  <a:schemeClr val="tx1">
                    <a:lumMod val="75000"/>
                    <a:lumOff val="25000"/>
                  </a:schemeClr>
                </a:solidFill>
              </a:rPr>
              <a:t>Professor </a:t>
            </a:r>
            <a:r>
              <a:rPr lang="en-US" altLang="zh-TW" sz="1400" dirty="0">
                <a:solidFill>
                  <a:schemeClr val="tx1">
                    <a:lumMod val="75000"/>
                    <a:lumOff val="25000"/>
                  </a:schemeClr>
                </a:solidFill>
              </a:rPr>
              <a:t>of College of Sports and Recreation in NTNU </a:t>
            </a:r>
          </a:p>
          <a:p>
            <a:r>
              <a:rPr lang="en-US" altLang="zh-TW" sz="1400" dirty="0">
                <a:solidFill>
                  <a:schemeClr val="tx1">
                    <a:lumMod val="75000"/>
                    <a:lumOff val="25000"/>
                  </a:schemeClr>
                </a:solidFill>
              </a:rPr>
              <a:t>Managing </a:t>
            </a:r>
            <a:r>
              <a:rPr lang="en-US" altLang="zh-TW" sz="1400" dirty="0" smtClean="0">
                <a:solidFill>
                  <a:schemeClr val="tx1">
                    <a:lumMod val="75000"/>
                    <a:lumOff val="25000"/>
                  </a:schemeClr>
                </a:solidFill>
              </a:rPr>
              <a:t>Director </a:t>
            </a:r>
            <a:r>
              <a:rPr lang="en-US" altLang="zh-TW" sz="1400" dirty="0">
                <a:solidFill>
                  <a:schemeClr val="tx1">
                    <a:lumMod val="75000"/>
                    <a:lumOff val="25000"/>
                  </a:schemeClr>
                </a:solidFill>
              </a:rPr>
              <a:t>of Taiwan Sports Technology Association </a:t>
            </a:r>
          </a:p>
          <a:p>
            <a:r>
              <a:rPr lang="en-US" altLang="zh-TW" sz="1400" dirty="0" smtClean="0">
                <a:solidFill>
                  <a:schemeClr val="tx1">
                    <a:lumMod val="75000"/>
                    <a:lumOff val="25000"/>
                  </a:schemeClr>
                </a:solidFill>
              </a:rPr>
              <a:t>Main Organizer </a:t>
            </a:r>
            <a:r>
              <a:rPr lang="en-US" altLang="zh-TW" sz="1400" dirty="0">
                <a:solidFill>
                  <a:schemeClr val="tx1">
                    <a:lumMod val="75000"/>
                    <a:lumOff val="25000"/>
                  </a:schemeClr>
                </a:solidFill>
              </a:rPr>
              <a:t>of </a:t>
            </a:r>
            <a:r>
              <a:rPr lang="en-US" altLang="zh-TW" sz="1400" dirty="0" smtClean="0">
                <a:solidFill>
                  <a:schemeClr val="tx1">
                    <a:lumMod val="75000"/>
                    <a:lumOff val="25000"/>
                  </a:schemeClr>
                </a:solidFill>
              </a:rPr>
              <a:t>Chinese Taipei Asian Games Sports Science Team at the National </a:t>
            </a:r>
            <a:r>
              <a:rPr lang="en-US" altLang="zh-TW" sz="1400" dirty="0">
                <a:solidFill>
                  <a:schemeClr val="tx1">
                    <a:lumMod val="75000"/>
                    <a:lumOff val="25000"/>
                  </a:schemeClr>
                </a:solidFill>
              </a:rPr>
              <a:t>Sports Training Center</a:t>
            </a:r>
            <a:endParaRPr lang="en-US" altLang="zh-TW" sz="1400" dirty="0" smtClean="0">
              <a:solidFill>
                <a:schemeClr val="tx1">
                  <a:lumMod val="75000"/>
                  <a:lumOff val="25000"/>
                </a:schemeClr>
              </a:solidFill>
            </a:endParaRPr>
          </a:p>
          <a:p>
            <a:endParaRPr lang="en-US" altLang="zh-TW" sz="1400" dirty="0">
              <a:solidFill>
                <a:schemeClr val="tx1">
                  <a:lumMod val="75000"/>
                  <a:lumOff val="25000"/>
                </a:schemeClr>
              </a:solidFill>
            </a:endParaRPr>
          </a:p>
          <a:p>
            <a:r>
              <a:rPr lang="en-US" altLang="zh-TW" sz="1400" dirty="0" smtClean="0">
                <a:solidFill>
                  <a:schemeClr val="tx1">
                    <a:lumMod val="75000"/>
                    <a:lumOff val="25000"/>
                  </a:schemeClr>
                </a:solidFill>
              </a:rPr>
              <a:t>Ph.D</a:t>
            </a:r>
            <a:r>
              <a:rPr lang="en-US" altLang="zh-TW" sz="1400" dirty="0">
                <a:solidFill>
                  <a:schemeClr val="tx1">
                    <a:lumMod val="75000"/>
                    <a:lumOff val="25000"/>
                  </a:schemeClr>
                </a:solidFill>
              </a:rPr>
              <a:t>. - Mechanical Engineering (major in </a:t>
            </a:r>
            <a:r>
              <a:rPr lang="en-US" altLang="zh-TW" sz="1400" dirty="0" smtClean="0">
                <a:solidFill>
                  <a:schemeClr val="tx1">
                    <a:lumMod val="75000"/>
                    <a:lumOff val="25000"/>
                  </a:schemeClr>
                </a:solidFill>
              </a:rPr>
              <a:t>Biomechanics), Pennsylvania </a:t>
            </a:r>
            <a:r>
              <a:rPr lang="en-US" altLang="zh-TW" sz="1400" dirty="0">
                <a:solidFill>
                  <a:schemeClr val="tx1">
                    <a:lumMod val="75000"/>
                    <a:lumOff val="25000"/>
                  </a:schemeClr>
                </a:solidFill>
              </a:rPr>
              <a:t>State </a:t>
            </a:r>
            <a:r>
              <a:rPr lang="en-US" altLang="zh-TW" sz="1400" dirty="0" smtClean="0">
                <a:solidFill>
                  <a:schemeClr val="tx1">
                    <a:lumMod val="75000"/>
                    <a:lumOff val="25000"/>
                  </a:schemeClr>
                </a:solidFill>
              </a:rPr>
              <a:t>University</a:t>
            </a:r>
          </a:p>
          <a:p>
            <a:endParaRPr lang="en-US" altLang="zh-TW" sz="1400" dirty="0">
              <a:solidFill>
                <a:schemeClr val="tx1">
                  <a:lumMod val="75000"/>
                  <a:lumOff val="25000"/>
                </a:schemeClr>
              </a:solidFill>
            </a:endParaRPr>
          </a:p>
          <a:p>
            <a:r>
              <a:rPr lang="en-US" altLang="zh-TW" sz="1400" dirty="0">
                <a:solidFill>
                  <a:schemeClr val="tx1">
                    <a:lumMod val="75000"/>
                    <a:lumOff val="25000"/>
                  </a:schemeClr>
                </a:solidFill>
              </a:rPr>
              <a:t>Research</a:t>
            </a:r>
            <a:r>
              <a:rPr lang="zh-TW" altLang="en-US" sz="1400" dirty="0">
                <a:solidFill>
                  <a:schemeClr val="tx1">
                    <a:lumMod val="75000"/>
                    <a:lumOff val="25000"/>
                  </a:schemeClr>
                </a:solidFill>
              </a:rPr>
              <a:t> </a:t>
            </a:r>
            <a:r>
              <a:rPr lang="en-US" altLang="zh-TW" sz="1400" dirty="0">
                <a:solidFill>
                  <a:schemeClr val="tx1">
                    <a:lumMod val="75000"/>
                    <a:lumOff val="25000"/>
                  </a:schemeClr>
                </a:solidFill>
              </a:rPr>
              <a:t>specialist</a:t>
            </a:r>
            <a:r>
              <a:rPr lang="zh-TW" altLang="en-US" sz="1400" dirty="0">
                <a:solidFill>
                  <a:schemeClr val="tx1">
                    <a:lumMod val="75000"/>
                    <a:lumOff val="25000"/>
                  </a:schemeClr>
                </a:solidFill>
              </a:rPr>
              <a:t> </a:t>
            </a:r>
            <a:r>
              <a:rPr lang="en-US" altLang="zh-TW" sz="1400" dirty="0">
                <a:solidFill>
                  <a:schemeClr val="tx1">
                    <a:lumMod val="75000"/>
                    <a:lumOff val="25000"/>
                  </a:schemeClr>
                </a:solidFill>
              </a:rPr>
              <a:t>in</a:t>
            </a:r>
            <a:r>
              <a:rPr lang="zh-TW" altLang="en-US" sz="1400" dirty="0">
                <a:solidFill>
                  <a:schemeClr val="tx1">
                    <a:lumMod val="75000"/>
                    <a:lumOff val="25000"/>
                  </a:schemeClr>
                </a:solidFill>
              </a:rPr>
              <a:t> </a:t>
            </a:r>
            <a:r>
              <a:rPr lang="en-US" altLang="zh-TW" sz="1400" dirty="0">
                <a:solidFill>
                  <a:schemeClr val="tx1">
                    <a:lumMod val="75000"/>
                    <a:lumOff val="25000"/>
                  </a:schemeClr>
                </a:solidFill>
              </a:rPr>
              <a:t>Sports Equipment Design,</a:t>
            </a:r>
            <a:r>
              <a:rPr lang="zh-TW" altLang="en-US" sz="1400" dirty="0">
                <a:solidFill>
                  <a:schemeClr val="tx1">
                    <a:lumMod val="75000"/>
                    <a:lumOff val="25000"/>
                  </a:schemeClr>
                </a:solidFill>
              </a:rPr>
              <a:t> </a:t>
            </a:r>
            <a:r>
              <a:rPr lang="en-US" altLang="zh-TW" sz="1400" dirty="0">
                <a:solidFill>
                  <a:schemeClr val="tx1">
                    <a:lumMod val="75000"/>
                    <a:lumOff val="25000"/>
                  </a:schemeClr>
                </a:solidFill>
              </a:rPr>
              <a:t>Sports Biomechanics,</a:t>
            </a:r>
            <a:r>
              <a:rPr lang="zh-TW" altLang="en-US" sz="1400" dirty="0">
                <a:solidFill>
                  <a:schemeClr val="tx1">
                    <a:lumMod val="75000"/>
                    <a:lumOff val="25000"/>
                  </a:schemeClr>
                </a:solidFill>
              </a:rPr>
              <a:t> </a:t>
            </a:r>
            <a:r>
              <a:rPr lang="en-US" altLang="zh-TW" sz="1400" dirty="0">
                <a:solidFill>
                  <a:schemeClr val="tx1">
                    <a:lumMod val="75000"/>
                    <a:lumOff val="25000"/>
                  </a:schemeClr>
                </a:solidFill>
              </a:rPr>
              <a:t>Exercise &amp; Sports Science,</a:t>
            </a:r>
            <a:r>
              <a:rPr lang="zh-TW" altLang="en-US" sz="1400" dirty="0">
                <a:solidFill>
                  <a:schemeClr val="tx1">
                    <a:lumMod val="75000"/>
                    <a:lumOff val="25000"/>
                  </a:schemeClr>
                </a:solidFill>
              </a:rPr>
              <a:t> </a:t>
            </a:r>
            <a:r>
              <a:rPr lang="en-US" altLang="zh-TW" sz="1400" dirty="0">
                <a:solidFill>
                  <a:schemeClr val="tx1">
                    <a:lumMod val="75000"/>
                    <a:lumOff val="25000"/>
                  </a:schemeClr>
                </a:solidFill>
              </a:rPr>
              <a:t>Bio Medical </a:t>
            </a:r>
            <a:r>
              <a:rPr lang="en-US" altLang="zh-TW" sz="1400" dirty="0" smtClean="0">
                <a:solidFill>
                  <a:schemeClr val="tx1">
                    <a:lumMod val="75000"/>
                    <a:lumOff val="25000"/>
                  </a:schemeClr>
                </a:solidFill>
              </a:rPr>
              <a:t>Engineering. Doctor T.Y. </a:t>
            </a:r>
            <a:r>
              <a:rPr lang="en-US" altLang="zh-TW" sz="1400" dirty="0" err="1" smtClean="0">
                <a:solidFill>
                  <a:schemeClr val="tx1">
                    <a:lumMod val="75000"/>
                    <a:lumOff val="25000"/>
                  </a:schemeClr>
                </a:solidFill>
              </a:rPr>
              <a:t>Shiang</a:t>
            </a:r>
            <a:endParaRPr lang="en-US" altLang="zh-TW" sz="1400" dirty="0">
              <a:solidFill>
                <a:schemeClr val="tx1">
                  <a:lumMod val="75000"/>
                  <a:lumOff val="25000"/>
                </a:schemeClr>
              </a:solidFill>
            </a:endParaRPr>
          </a:p>
        </p:txBody>
      </p:sp>
      <p:pic>
        <p:nvPicPr>
          <p:cNvPr id="4"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56" y="1707867"/>
            <a:ext cx="2592044" cy="2792773"/>
          </a:xfrm>
          <a:prstGeom prst="rect">
            <a:avLst/>
          </a:prstGeom>
        </p:spPr>
      </p:pic>
      <p:sp>
        <p:nvSpPr>
          <p:cNvPr id="7" name="矩形 6"/>
          <p:cNvSpPr/>
          <p:nvPr/>
        </p:nvSpPr>
        <p:spPr>
          <a:xfrm>
            <a:off x="3550448" y="4045326"/>
            <a:ext cx="8202161" cy="2246769"/>
          </a:xfrm>
          <a:prstGeom prst="rect">
            <a:avLst/>
          </a:prstGeom>
        </p:spPr>
        <p:txBody>
          <a:bodyPr wrap="square">
            <a:spAutoFit/>
          </a:bodyPr>
          <a:lstStyle/>
          <a:p>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現任 </a:t>
            </a:r>
          </a:p>
          <a:p>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台灣師大 運動科學研究所 特聘教授 </a:t>
            </a:r>
          </a:p>
          <a:p>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台灣運動科技發展協會  理事長 </a:t>
            </a:r>
          </a:p>
          <a:p>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中華台北奧運亞運運科小組 總召集人</a:t>
            </a:r>
            <a:endPar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endPar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美國</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賓州大學機械</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專長</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的博士</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曾榮獲</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科技部</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2016</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年傑出研究獎，</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在運動科技及運動產業研究上更是國內首屈一指的專家</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endPar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曾經</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在</a:t>
            </a:r>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2006-2008</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年參與過</a:t>
            </a:r>
            <a:r>
              <a:rPr lang="en-US" altLang="zh-TW" sz="1400" dirty="0">
                <a:solidFill>
                  <a:schemeClr val="tx1">
                    <a:lumMod val="75000"/>
                    <a:lumOff val="25000"/>
                  </a:schemeClr>
                </a:solidFill>
                <a:latin typeface="微軟正黑體" panose="020B0604030504040204" pitchFamily="34" charset="-120"/>
                <a:ea typeface="微軟正黑體" panose="020B0604030504040204" pitchFamily="34" charset="-120"/>
              </a:rPr>
              <a:t>NIKE</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公司在北京奧運執行的大型開發計畫，也與全球各國實驗室研發科技運動鞋、科技運動襪，在運動生物力學及運動科技前瞻議題上有相當豐富的研究及實務</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經驗</a:t>
            </a:r>
            <a:endPar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7489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89433" y="2277382"/>
            <a:ext cx="4194674" cy="523220"/>
          </a:xfrm>
          <a:prstGeom prst="rect">
            <a:avLst/>
          </a:prstGeom>
        </p:spPr>
        <p:txBody>
          <a:bodyPr wrap="none">
            <a:spAutoFit/>
          </a:bodyPr>
          <a:lstStyle/>
          <a:p>
            <a:pPr>
              <a:defRPr/>
            </a:pPr>
            <a:r>
              <a:rPr lang="en-US" altLang="zh-TW" sz="2800" spc="600" dirty="0">
                <a:solidFill>
                  <a:schemeClr val="tx1">
                    <a:lumMod val="75000"/>
                    <a:lumOff val="25000"/>
                  </a:schemeClr>
                </a:solidFill>
                <a:latin typeface="微軟正黑體" panose="020B0604030504040204" pitchFamily="34" charset="-120"/>
                <a:ea typeface="微軟正黑體" panose="020B0604030504040204" pitchFamily="34" charset="-120"/>
              </a:rPr>
              <a:t>Matteo</a:t>
            </a:r>
            <a:r>
              <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sz="2800" spc="600" dirty="0" err="1">
                <a:solidFill>
                  <a:schemeClr val="tx1">
                    <a:lumMod val="75000"/>
                    <a:lumOff val="25000"/>
                  </a:schemeClr>
                </a:solidFill>
                <a:latin typeface="微軟正黑體" panose="020B0604030504040204" pitchFamily="34" charset="-120"/>
                <a:ea typeface="微軟正黑體" panose="020B0604030504040204" pitchFamily="34" charset="-120"/>
              </a:rPr>
              <a:t>Stefanini</a:t>
            </a:r>
            <a:endPar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3" name="矩形 2"/>
          <p:cNvSpPr/>
          <p:nvPr/>
        </p:nvSpPr>
        <p:spPr>
          <a:xfrm>
            <a:off x="3489433" y="3039217"/>
            <a:ext cx="6096000" cy="646331"/>
          </a:xfrm>
          <a:prstGeom prst="rect">
            <a:avLst/>
          </a:prstGeom>
        </p:spPr>
        <p:txBody>
          <a:bodyPr>
            <a:spAutoFit/>
          </a:bodyPr>
          <a:lstStyle/>
          <a:p>
            <a:r>
              <a:rPr lang="en-US" altLang="zh-TW" dirty="0">
                <a:solidFill>
                  <a:schemeClr val="tx1">
                    <a:lumMod val="75000"/>
                    <a:lumOff val="25000"/>
                  </a:schemeClr>
                </a:solidFill>
              </a:rPr>
              <a:t>3</a:t>
            </a:r>
            <a:r>
              <a:rPr lang="zh-TW" altLang="en-US" dirty="0">
                <a:solidFill>
                  <a:schemeClr val="tx1">
                    <a:lumMod val="75000"/>
                    <a:lumOff val="25000"/>
                  </a:schemeClr>
                </a:solidFill>
              </a:rPr>
              <a:t> </a:t>
            </a:r>
            <a:r>
              <a:rPr lang="en-US" altLang="zh-TW" dirty="0">
                <a:solidFill>
                  <a:schemeClr val="tx1">
                    <a:lumMod val="75000"/>
                    <a:lumOff val="25000"/>
                  </a:schemeClr>
                </a:solidFill>
              </a:rPr>
              <a:t>T</a:t>
            </a:r>
            <a:r>
              <a:rPr lang="en-US" altLang="zh-TW" dirty="0" smtClean="0">
                <a:solidFill>
                  <a:schemeClr val="tx1">
                    <a:lumMod val="75000"/>
                    <a:lumOff val="25000"/>
                  </a:schemeClr>
                </a:solidFill>
              </a:rPr>
              <a:t>imes</a:t>
            </a:r>
            <a:r>
              <a:rPr lang="zh-TW" altLang="en-US" dirty="0" smtClean="0">
                <a:solidFill>
                  <a:schemeClr val="tx1">
                    <a:lumMod val="75000"/>
                    <a:lumOff val="25000"/>
                  </a:schemeClr>
                </a:solidFill>
              </a:rPr>
              <a:t> </a:t>
            </a:r>
            <a:r>
              <a:rPr lang="en-US" altLang="zh-TW" dirty="0">
                <a:solidFill>
                  <a:schemeClr val="tx1">
                    <a:lumMod val="75000"/>
                    <a:lumOff val="25000"/>
                  </a:schemeClr>
                </a:solidFill>
              </a:rPr>
              <a:t>Italian</a:t>
            </a:r>
            <a:r>
              <a:rPr lang="zh-TW" altLang="en-US" dirty="0">
                <a:solidFill>
                  <a:schemeClr val="tx1">
                    <a:lumMod val="75000"/>
                    <a:lumOff val="25000"/>
                  </a:schemeClr>
                </a:solidFill>
              </a:rPr>
              <a:t> </a:t>
            </a:r>
            <a:r>
              <a:rPr lang="en-US" altLang="zh-TW" dirty="0" smtClean="0">
                <a:solidFill>
                  <a:schemeClr val="tx1">
                    <a:lumMod val="75000"/>
                    <a:lumOff val="25000"/>
                  </a:schemeClr>
                </a:solidFill>
              </a:rPr>
              <a:t>Olympic</a:t>
            </a:r>
            <a:r>
              <a:rPr lang="zh-TW" altLang="en-US" dirty="0" smtClean="0">
                <a:solidFill>
                  <a:schemeClr val="tx1">
                    <a:lumMod val="75000"/>
                    <a:lumOff val="25000"/>
                  </a:schemeClr>
                </a:solidFill>
              </a:rPr>
              <a:t>  </a:t>
            </a:r>
            <a:r>
              <a:rPr lang="en-US" altLang="zh-TW" dirty="0">
                <a:solidFill>
                  <a:schemeClr val="tx1">
                    <a:lumMod val="75000"/>
                    <a:lumOff val="25000"/>
                  </a:schemeClr>
                </a:solidFill>
              </a:rPr>
              <a:t>R</a:t>
            </a:r>
            <a:r>
              <a:rPr lang="en-US" altLang="zh-TW" dirty="0" smtClean="0">
                <a:solidFill>
                  <a:schemeClr val="tx1">
                    <a:lumMod val="75000"/>
                    <a:lumOff val="25000"/>
                  </a:schemeClr>
                </a:solidFill>
              </a:rPr>
              <a:t>owing</a:t>
            </a:r>
            <a:r>
              <a:rPr lang="zh-TW" altLang="en-US" dirty="0" smtClean="0">
                <a:solidFill>
                  <a:schemeClr val="tx1">
                    <a:lumMod val="75000"/>
                    <a:lumOff val="25000"/>
                  </a:schemeClr>
                </a:solidFill>
              </a:rPr>
              <a:t>  </a:t>
            </a:r>
            <a:r>
              <a:rPr lang="en-US" altLang="zh-TW" dirty="0">
                <a:solidFill>
                  <a:schemeClr val="tx1">
                    <a:lumMod val="75000"/>
                    <a:lumOff val="25000"/>
                  </a:schemeClr>
                </a:solidFill>
              </a:rPr>
              <a:t>A</a:t>
            </a:r>
            <a:r>
              <a:rPr lang="en-US" altLang="zh-TW" dirty="0" smtClean="0">
                <a:solidFill>
                  <a:schemeClr val="tx1">
                    <a:lumMod val="75000"/>
                    <a:lumOff val="25000"/>
                  </a:schemeClr>
                </a:solidFill>
              </a:rPr>
              <a:t>thlete</a:t>
            </a:r>
            <a:endParaRPr lang="en-US" altLang="zh-TW" dirty="0">
              <a:solidFill>
                <a:schemeClr val="tx1">
                  <a:lumMod val="75000"/>
                  <a:lumOff val="25000"/>
                </a:schemeClr>
              </a:solidFill>
            </a:endParaRPr>
          </a:p>
          <a:p>
            <a:r>
              <a:rPr lang="en-US" altLang="zh-TW" dirty="0" smtClean="0">
                <a:solidFill>
                  <a:schemeClr val="tx1">
                    <a:lumMod val="75000"/>
                    <a:lumOff val="25000"/>
                  </a:schemeClr>
                </a:solidFill>
              </a:rPr>
              <a:t>LUISS</a:t>
            </a:r>
            <a:r>
              <a:rPr lang="zh-TW" altLang="en-US" dirty="0" smtClean="0">
                <a:solidFill>
                  <a:schemeClr val="tx1">
                    <a:lumMod val="75000"/>
                    <a:lumOff val="25000"/>
                  </a:schemeClr>
                </a:solidFill>
              </a:rPr>
              <a:t> </a:t>
            </a:r>
            <a:r>
              <a:rPr lang="en-US" altLang="zh-TW" dirty="0">
                <a:solidFill>
                  <a:schemeClr val="tx1">
                    <a:lumMod val="75000"/>
                    <a:lumOff val="25000"/>
                  </a:schemeClr>
                </a:solidFill>
              </a:rPr>
              <a:t>Business</a:t>
            </a:r>
            <a:r>
              <a:rPr lang="zh-TW" altLang="en-US" dirty="0">
                <a:solidFill>
                  <a:schemeClr val="tx1">
                    <a:lumMod val="75000"/>
                    <a:lumOff val="25000"/>
                  </a:schemeClr>
                </a:solidFill>
              </a:rPr>
              <a:t> </a:t>
            </a:r>
            <a:r>
              <a:rPr lang="en-US" altLang="zh-TW" dirty="0">
                <a:solidFill>
                  <a:schemeClr val="tx1">
                    <a:lumMod val="75000"/>
                    <a:lumOff val="25000"/>
                  </a:schemeClr>
                </a:solidFill>
              </a:rPr>
              <a:t>School</a:t>
            </a:r>
            <a:r>
              <a:rPr lang="zh-TW" altLang="en-US" dirty="0">
                <a:solidFill>
                  <a:schemeClr val="tx1">
                    <a:lumMod val="75000"/>
                    <a:lumOff val="25000"/>
                  </a:schemeClr>
                </a:solidFill>
              </a:rPr>
              <a:t> </a:t>
            </a:r>
            <a:r>
              <a:rPr lang="en-US" altLang="zh-TW" dirty="0">
                <a:solidFill>
                  <a:schemeClr val="tx1">
                    <a:lumMod val="75000"/>
                    <a:lumOff val="25000"/>
                  </a:schemeClr>
                </a:solidFill>
              </a:rPr>
              <a:t>MBA</a:t>
            </a:r>
            <a:r>
              <a:rPr lang="zh-TW" altLang="en-US" dirty="0">
                <a:solidFill>
                  <a:schemeClr val="tx1">
                    <a:lumMod val="75000"/>
                    <a:lumOff val="25000"/>
                  </a:schemeClr>
                </a:solidFill>
              </a:rPr>
              <a:t> </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22" y="2035201"/>
            <a:ext cx="2171540" cy="2787598"/>
          </a:xfrm>
          <a:prstGeom prst="rect">
            <a:avLst/>
          </a:prstGeom>
        </p:spPr>
      </p:pic>
      <p:sp>
        <p:nvSpPr>
          <p:cNvPr id="5" name="文字方塊 4"/>
          <p:cNvSpPr txBox="1"/>
          <p:nvPr/>
        </p:nvSpPr>
        <p:spPr>
          <a:xfrm>
            <a:off x="3489433" y="3924164"/>
            <a:ext cx="5381297" cy="1323439"/>
          </a:xfrm>
          <a:prstGeom prst="rect">
            <a:avLst/>
          </a:prstGeom>
          <a:noFill/>
        </p:spPr>
        <p:txBody>
          <a:bodyPr wrap="square" rtlCol="0">
            <a:spAutoFit/>
          </a:bodyPr>
          <a:lstStyle/>
          <a:p>
            <a:r>
              <a:rPr lang="zh-TW" altLang="en-US" sz="1600" dirty="0">
                <a:solidFill>
                  <a:schemeClr val="tx1">
                    <a:lumMod val="75000"/>
                    <a:lumOff val="25000"/>
                  </a:schemeClr>
                </a:solidFill>
                <a:latin typeface="Microsoft JhengHei" charset="-120"/>
                <a:ea typeface="Microsoft JhengHei" charset="-120"/>
                <a:cs typeface="Microsoft JhengHei" charset="-120"/>
              </a:rPr>
              <a:t>意大利</a:t>
            </a:r>
            <a:r>
              <a:rPr lang="zh-TW" altLang="en-US" sz="1600" dirty="0" smtClean="0">
                <a:solidFill>
                  <a:schemeClr val="tx1">
                    <a:lumMod val="75000"/>
                    <a:lumOff val="25000"/>
                  </a:schemeClr>
                </a:solidFill>
                <a:latin typeface="Microsoft JhengHei" charset="-120"/>
                <a:ea typeface="Microsoft JhengHei" charset="-120"/>
                <a:cs typeface="Microsoft JhengHei" charset="-120"/>
              </a:rPr>
              <a:t>賽艇</a:t>
            </a:r>
            <a:r>
              <a:rPr lang="zh-TW" altLang="en-US" sz="1600" dirty="0" smtClean="0">
                <a:solidFill>
                  <a:schemeClr val="tx1">
                    <a:lumMod val="75000"/>
                    <a:lumOff val="25000"/>
                  </a:schemeClr>
                </a:solidFill>
                <a:latin typeface="Microsoft JhengHei" charset="-120"/>
                <a:ea typeface="Microsoft JhengHei" charset="-120"/>
                <a:cs typeface="Microsoft JhengHei" charset="-120"/>
              </a:rPr>
              <a:t>奧運選手</a:t>
            </a:r>
            <a:endParaRPr lang="en-US" altLang="zh-TW" sz="1600" dirty="0" smtClean="0">
              <a:solidFill>
                <a:schemeClr val="tx1">
                  <a:lumMod val="75000"/>
                  <a:lumOff val="25000"/>
                </a:schemeClr>
              </a:solidFill>
              <a:latin typeface="Microsoft JhengHei" charset="-120"/>
              <a:ea typeface="Microsoft JhengHei" charset="-120"/>
              <a:cs typeface="Microsoft JhengHei" charset="-120"/>
            </a:endParaRPr>
          </a:p>
          <a:p>
            <a:r>
              <a:rPr lang="zh-TW" altLang="en-US" sz="1600" dirty="0">
                <a:solidFill>
                  <a:schemeClr val="tx1">
                    <a:lumMod val="75000"/>
                    <a:lumOff val="25000"/>
                  </a:schemeClr>
                </a:solidFill>
                <a:latin typeface="Microsoft JhengHei" charset="-120"/>
                <a:ea typeface="Microsoft JhengHei" charset="-120"/>
                <a:cs typeface="Microsoft JhengHei" charset="-120"/>
              </a:rPr>
              <a:t>意大利</a:t>
            </a:r>
            <a:r>
              <a:rPr lang="en-US" altLang="zh-TW" sz="1600" dirty="0" smtClean="0">
                <a:solidFill>
                  <a:schemeClr val="tx1">
                    <a:lumMod val="75000"/>
                    <a:lumOff val="25000"/>
                  </a:schemeClr>
                </a:solidFill>
                <a:latin typeface="Microsoft JhengHei" charset="-120"/>
                <a:ea typeface="Microsoft JhengHei" charset="-120"/>
                <a:cs typeface="Microsoft JhengHei" charset="-120"/>
              </a:rPr>
              <a:t>LUISS</a:t>
            </a:r>
            <a:r>
              <a:rPr lang="zh-TW" altLang="en-US" sz="1600" dirty="0" smtClean="0">
                <a:solidFill>
                  <a:schemeClr val="tx1">
                    <a:lumMod val="75000"/>
                    <a:lumOff val="25000"/>
                  </a:schemeClr>
                </a:solidFill>
                <a:latin typeface="Microsoft JhengHei" charset="-120"/>
                <a:ea typeface="Microsoft JhengHei" charset="-120"/>
                <a:cs typeface="Microsoft JhengHei" charset="-120"/>
              </a:rPr>
              <a:t>商管學院</a:t>
            </a:r>
            <a:r>
              <a:rPr lang="en-US" altLang="zh-TW" sz="1600" dirty="0" smtClean="0">
                <a:solidFill>
                  <a:schemeClr val="tx1">
                    <a:lumMod val="75000"/>
                    <a:lumOff val="25000"/>
                  </a:schemeClr>
                </a:solidFill>
                <a:latin typeface="Microsoft JhengHei" charset="-120"/>
                <a:ea typeface="Microsoft JhengHei" charset="-120"/>
                <a:cs typeface="Microsoft JhengHei" charset="-120"/>
              </a:rPr>
              <a:t>MBA</a:t>
            </a:r>
          </a:p>
          <a:p>
            <a:endParaRPr lang="en-US" altLang="zh-TW" sz="1600" dirty="0" smtClean="0">
              <a:solidFill>
                <a:schemeClr val="tx1">
                  <a:lumMod val="75000"/>
                  <a:lumOff val="25000"/>
                </a:schemeClr>
              </a:solidFill>
              <a:latin typeface="Microsoft JhengHei" charset="-120"/>
              <a:ea typeface="Microsoft JhengHei" charset="-120"/>
              <a:cs typeface="Microsoft JhengHei" charset="-120"/>
            </a:endParaRPr>
          </a:p>
          <a:p>
            <a:r>
              <a:rPr lang="zh-TW" altLang="en-US" sz="1600" dirty="0" smtClean="0">
                <a:solidFill>
                  <a:schemeClr val="tx1">
                    <a:lumMod val="75000"/>
                    <a:lumOff val="25000"/>
                  </a:schemeClr>
                </a:solidFill>
                <a:latin typeface="Microsoft JhengHei" charset="-120"/>
                <a:ea typeface="Microsoft JhengHei" charset="-120"/>
                <a:cs typeface="Microsoft JhengHei" charset="-120"/>
              </a:rPr>
              <a:t>在</a:t>
            </a:r>
            <a:r>
              <a:rPr lang="en-US" altLang="zh-TW" sz="1600" dirty="0" smtClean="0">
                <a:solidFill>
                  <a:schemeClr val="tx1">
                    <a:lumMod val="75000"/>
                    <a:lumOff val="25000"/>
                  </a:schemeClr>
                </a:solidFill>
                <a:latin typeface="Microsoft JhengHei" charset="-120"/>
                <a:ea typeface="Microsoft JhengHei" charset="-120"/>
                <a:cs typeface="Microsoft JhengHei" charset="-120"/>
              </a:rPr>
              <a:t>2005</a:t>
            </a:r>
            <a:r>
              <a:rPr lang="zh-TW" altLang="en-US" sz="1600" dirty="0" smtClean="0">
                <a:solidFill>
                  <a:schemeClr val="tx1">
                    <a:lumMod val="75000"/>
                    <a:lumOff val="25000"/>
                  </a:schemeClr>
                </a:solidFill>
                <a:latin typeface="Microsoft JhengHei" charset="-120"/>
                <a:ea typeface="Microsoft JhengHei" charset="-120"/>
                <a:cs typeface="Microsoft JhengHei" charset="-120"/>
              </a:rPr>
              <a:t>地中海賽艇獲得金牌，</a:t>
            </a:r>
            <a:r>
              <a:rPr lang="en-US" altLang="zh-TW" sz="1600" dirty="0" smtClean="0">
                <a:solidFill>
                  <a:schemeClr val="tx1">
                    <a:lumMod val="75000"/>
                    <a:lumOff val="25000"/>
                  </a:schemeClr>
                </a:solidFill>
                <a:latin typeface="Microsoft JhengHei" charset="-120"/>
                <a:ea typeface="Microsoft JhengHei" charset="-120"/>
                <a:cs typeface="Microsoft JhengHei" charset="-120"/>
              </a:rPr>
              <a:t>2013</a:t>
            </a:r>
            <a:r>
              <a:rPr lang="zh-TW" altLang="en-US" sz="1600" dirty="0" smtClean="0">
                <a:solidFill>
                  <a:schemeClr val="tx1">
                    <a:lumMod val="75000"/>
                    <a:lumOff val="25000"/>
                  </a:schemeClr>
                </a:solidFill>
                <a:latin typeface="Microsoft JhengHei" charset="-120"/>
                <a:ea typeface="Microsoft JhengHei" charset="-120"/>
                <a:cs typeface="Microsoft JhengHei" charset="-120"/>
              </a:rPr>
              <a:t>年歐洲錦標賽活得銀牌，</a:t>
            </a:r>
            <a:r>
              <a:rPr lang="en-US" altLang="zh-TW" sz="1600" dirty="0" smtClean="0">
                <a:solidFill>
                  <a:schemeClr val="tx1">
                    <a:lumMod val="75000"/>
                    <a:lumOff val="25000"/>
                  </a:schemeClr>
                </a:solidFill>
                <a:latin typeface="Microsoft JhengHei" charset="-120"/>
                <a:ea typeface="Microsoft JhengHei" charset="-120"/>
                <a:cs typeface="Microsoft JhengHei" charset="-120"/>
              </a:rPr>
              <a:t>2010</a:t>
            </a:r>
            <a:r>
              <a:rPr lang="zh-TW" altLang="en-US" sz="1600" dirty="0" smtClean="0">
                <a:solidFill>
                  <a:schemeClr val="tx1">
                    <a:lumMod val="75000"/>
                    <a:lumOff val="25000"/>
                  </a:schemeClr>
                </a:solidFill>
                <a:latin typeface="Microsoft JhengHei" charset="-120"/>
                <a:ea typeface="Microsoft JhengHei" charset="-120"/>
                <a:cs typeface="Microsoft JhengHei" charset="-120"/>
              </a:rPr>
              <a:t>年世界賽艇錦標賽獲得銅牌</a:t>
            </a:r>
            <a:endParaRPr lang="zh-TW" altLang="en-US" sz="1600" dirty="0">
              <a:solidFill>
                <a:schemeClr val="tx1">
                  <a:lumMod val="75000"/>
                  <a:lumOff val="25000"/>
                </a:schemeClr>
              </a:solidFill>
              <a:latin typeface="Microsoft JhengHei" charset="-120"/>
              <a:ea typeface="Microsoft JhengHei" charset="-120"/>
              <a:cs typeface="Microsoft JhengHei" charset="-120"/>
            </a:endParaRPr>
          </a:p>
        </p:txBody>
      </p:sp>
    </p:spTree>
    <p:extLst>
      <p:ext uri="{BB962C8B-B14F-4D97-AF65-F5344CB8AC3E}">
        <p14:creationId xmlns:p14="http://schemas.microsoft.com/office/powerpoint/2010/main" val="2464150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2702" y="873937"/>
            <a:ext cx="4552593" cy="523220"/>
          </a:xfrm>
          <a:prstGeom prst="rect">
            <a:avLst/>
          </a:prstGeom>
        </p:spPr>
        <p:txBody>
          <a:bodyPr wrap="none">
            <a:spAutoFit/>
          </a:bodyPr>
          <a:lstStyle/>
          <a:p>
            <a:r>
              <a:rPr lang="zh-TW" altLang="en-US" sz="2800"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張照國</a:t>
            </a:r>
            <a:r>
              <a:rPr lang="en-US" altLang="zh-TW" sz="2800" spc="600" dirty="0">
                <a:solidFill>
                  <a:schemeClr val="tx1">
                    <a:lumMod val="75000"/>
                    <a:lumOff val="25000"/>
                  </a:schemeClr>
                </a:solidFill>
                <a:latin typeface="微軟正黑體" panose="020B0604030504040204" pitchFamily="34" charset="-120"/>
                <a:ea typeface="微軟正黑體" panose="020B0604030504040204" pitchFamily="34" charset="-120"/>
              </a:rPr>
              <a:t>Aeron</a:t>
            </a:r>
            <a:r>
              <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sz="2800" spc="600" dirty="0" smtClean="0">
                <a:solidFill>
                  <a:schemeClr val="tx1">
                    <a:lumMod val="75000"/>
                    <a:lumOff val="25000"/>
                  </a:schemeClr>
                </a:solidFill>
                <a:latin typeface="微軟正黑體" panose="020B0604030504040204" pitchFamily="34" charset="-120"/>
                <a:ea typeface="微軟正黑體" panose="020B0604030504040204" pitchFamily="34" charset="-120"/>
              </a:rPr>
              <a:t>Chang</a:t>
            </a:r>
            <a:endParaRPr lang="zh-TW" altLang="en-US" sz="2800" spc="6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3" name="矩形 2"/>
          <p:cNvSpPr/>
          <p:nvPr/>
        </p:nvSpPr>
        <p:spPr>
          <a:xfrm>
            <a:off x="3762702" y="1958874"/>
            <a:ext cx="6411311" cy="1754326"/>
          </a:xfrm>
          <a:prstGeom prst="rect">
            <a:avLst/>
          </a:prstGeom>
        </p:spPr>
        <p:txBody>
          <a:bodyPr wrap="square">
            <a:spAutoFit/>
          </a:bodyPr>
          <a:lstStyle/>
          <a:p>
            <a:pPr>
              <a:defRPr/>
            </a:pPr>
            <a:r>
              <a:rPr lang="en-US" altLang="zh-TW" dirty="0" smtClean="0">
                <a:solidFill>
                  <a:schemeClr val="tx1">
                    <a:lumMod val="75000"/>
                    <a:lumOff val="25000"/>
                  </a:schemeClr>
                </a:solidFill>
              </a:rPr>
              <a:t>VP of New Business Dev. at </a:t>
            </a:r>
            <a:r>
              <a:rPr lang="en-US" altLang="zh-TW" dirty="0">
                <a:solidFill>
                  <a:schemeClr val="tx1">
                    <a:lumMod val="75000"/>
                    <a:lumOff val="25000"/>
                  </a:schemeClr>
                </a:solidFill>
              </a:rPr>
              <a:t>Strength Master </a:t>
            </a:r>
            <a:r>
              <a:rPr lang="en-US" altLang="zh-TW" dirty="0" smtClean="0">
                <a:solidFill>
                  <a:schemeClr val="tx1">
                    <a:lumMod val="75000"/>
                    <a:lumOff val="25000"/>
                  </a:schemeClr>
                </a:solidFill>
              </a:rPr>
              <a:t>Group</a:t>
            </a:r>
            <a:endParaRPr lang="en-US" altLang="zh-TW" dirty="0">
              <a:solidFill>
                <a:schemeClr val="tx1">
                  <a:lumMod val="75000"/>
                  <a:lumOff val="25000"/>
                </a:schemeClr>
              </a:solidFill>
            </a:endParaRPr>
          </a:p>
          <a:p>
            <a:r>
              <a:rPr lang="en-US" altLang="zh-TW" dirty="0">
                <a:solidFill>
                  <a:schemeClr val="tx1">
                    <a:lumMod val="75000"/>
                    <a:lumOff val="25000"/>
                  </a:schemeClr>
                </a:solidFill>
              </a:rPr>
              <a:t/>
            </a:r>
            <a:br>
              <a:rPr lang="en-US" altLang="zh-TW" dirty="0">
                <a:solidFill>
                  <a:schemeClr val="tx1">
                    <a:lumMod val="75000"/>
                    <a:lumOff val="25000"/>
                  </a:schemeClr>
                </a:solidFill>
              </a:rPr>
            </a:br>
            <a:r>
              <a:rPr lang="en-US" altLang="zh-TW" dirty="0">
                <a:solidFill>
                  <a:schemeClr val="tx1">
                    <a:lumMod val="75000"/>
                    <a:lumOff val="25000"/>
                  </a:schemeClr>
                </a:solidFill>
              </a:rPr>
              <a:t>+13 years of fitness system integration experience. Focusing mainly in commercial grade equipment, building the infrastructure to support B2B and B2C environment. </a:t>
            </a:r>
          </a:p>
          <a:p>
            <a:endParaRPr lang="zh-TW" altLang="en-US" dirty="0">
              <a:solidFill>
                <a:schemeClr val="tx1">
                  <a:lumMod val="75000"/>
                  <a:lumOff val="25000"/>
                </a:schemeClr>
              </a:solidFill>
            </a:endParaRPr>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513" y="2127185"/>
            <a:ext cx="2393421" cy="2393421"/>
          </a:xfrm>
          <a:prstGeom prst="rect">
            <a:avLst/>
          </a:prstGeom>
        </p:spPr>
      </p:pic>
      <p:sp>
        <p:nvSpPr>
          <p:cNvPr id="5" name="矩形 4"/>
          <p:cNvSpPr/>
          <p:nvPr/>
        </p:nvSpPr>
        <p:spPr>
          <a:xfrm>
            <a:off x="3762703" y="3713200"/>
            <a:ext cx="6096000" cy="1754326"/>
          </a:xfrm>
          <a:prstGeom prst="rect">
            <a:avLst/>
          </a:prstGeom>
        </p:spPr>
        <p:txBody>
          <a:bodyPr>
            <a:spAutoFit/>
          </a:bodyPr>
          <a:lstStyle/>
          <a:p>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明躍國際 新創處 </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副總</a:t>
            </a:r>
            <a:endParaRPr lang="en-US" altLang="zh-TW" spc="3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endParaRPr lang="en-US" altLang="zh-TW" spc="3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超過</a:t>
            </a:r>
            <a:r>
              <a:rPr lang="en-US" altLang="zh-TW"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13</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年的運動器材整合經驗，</a:t>
            </a:r>
            <a:r>
              <a:rPr lang="zh-TW" altLang="en-US" spc="300" dirty="0">
                <a:solidFill>
                  <a:schemeClr val="tx1">
                    <a:lumMod val="75000"/>
                    <a:lumOff val="25000"/>
                  </a:schemeClr>
                </a:solidFill>
                <a:latin typeface="微軟正黑體" panose="020B0604030504040204" pitchFamily="34" charset="-120"/>
                <a:ea typeface="微軟正黑體" panose="020B0604030504040204" pitchFamily="34" charset="-120"/>
              </a:rPr>
              <a:t>專長於</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商用運動器材與新</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技術的</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整合開發</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，為</a:t>
            </a:r>
            <a:r>
              <a:rPr lang="en-US" altLang="zh-TW"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B2B</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還有</a:t>
            </a:r>
            <a:r>
              <a:rPr lang="en-US" altLang="zh-TW"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B2C</a:t>
            </a:r>
            <a:r>
              <a:rPr lang="zh-TW" altLang="en-US" spc="300" dirty="0" smtClean="0">
                <a:solidFill>
                  <a:schemeClr val="tx1">
                    <a:lumMod val="75000"/>
                    <a:lumOff val="25000"/>
                  </a:schemeClr>
                </a:solidFill>
                <a:latin typeface="微軟正黑體" panose="020B0604030504040204" pitchFamily="34" charset="-120"/>
                <a:ea typeface="微軟正黑體" panose="020B0604030504040204" pitchFamily="34" charset="-120"/>
              </a:rPr>
              <a:t>的環境建立系統架構</a:t>
            </a:r>
            <a:endParaRPr lang="en-US" altLang="zh-TW" spc="3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endParaRPr lang="en-US" altLang="zh-TW" spc="3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7489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7531</TotalTime>
  <Words>829</Words>
  <Application>Microsoft Macintosh PowerPoint</Application>
  <PresentationFormat>Widescreen</PresentationFormat>
  <Paragraphs>128</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Calibri Light</vt:lpstr>
      <vt:lpstr>Microsoft JhengHei</vt:lpstr>
      <vt:lpstr>微軟正黑體</vt:lpstr>
      <vt:lpstr>新細明體</vt:lpstr>
      <vt:lpstr>Arial</vt:lpstr>
      <vt:lpstr>Office Theme</vt:lpstr>
      <vt:lpstr>AMOS TEAM MEMBER</vt:lpstr>
      <vt:lpstr>團隊名單</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SMT ICO</dc:title>
  <dc:creator>smt.mktg@gmail.com</dc:creator>
  <cp:lastModifiedBy>smt.mktg@gmail.com</cp:lastModifiedBy>
  <cp:revision>70</cp:revision>
  <dcterms:created xsi:type="dcterms:W3CDTF">2018-07-02T03:36:14Z</dcterms:created>
  <dcterms:modified xsi:type="dcterms:W3CDTF">2018-09-13T07:54:26Z</dcterms:modified>
</cp:coreProperties>
</file>